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86" r:id="rId2"/>
    <p:sldId id="309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8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673" userDrawn="1">
          <p15:clr>
            <a:srgbClr val="A4A3A4"/>
          </p15:clr>
        </p15:guide>
        <p15:guide id="3" orient="horz" pos="43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E84C22"/>
    <a:srgbClr val="00B050"/>
    <a:srgbClr val="BFBFBF"/>
    <a:srgbClr val="D9D9D9"/>
    <a:srgbClr val="DBE5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43" autoAdjust="0"/>
    <p:restoredTop sz="93830"/>
  </p:normalViewPr>
  <p:slideViewPr>
    <p:cSldViewPr snapToGrid="0">
      <p:cViewPr varScale="1">
        <p:scale>
          <a:sx n="63" d="100"/>
          <a:sy n="63" d="100"/>
        </p:scale>
        <p:origin x="776" y="52"/>
      </p:cViewPr>
      <p:guideLst>
        <p:guide pos="7673"/>
        <p:guide orient="horz" pos="4315"/>
      </p:guideLst>
    </p:cSldViewPr>
  </p:slideViewPr>
  <p:outlineViewPr>
    <p:cViewPr>
      <p:scale>
        <a:sx n="33" d="100"/>
        <a:sy n="33" d="100"/>
      </p:scale>
      <p:origin x="-64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98AF8F-F062-4ED0-AB36-AC406D6FEFA6}" type="doc">
      <dgm:prSet loTypeId="urn:microsoft.com/office/officeart/2005/8/layout/chevron2" loCatId="process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0EBC9F6A-AA1F-4B1E-95B3-70AB520B006E}">
      <dgm:prSet phldrT="[Texto]" custT="1"/>
      <dgm:spPr/>
      <dgm:t>
        <a:bodyPr/>
        <a:lstStyle/>
        <a:p>
          <a:endParaRPr lang="pt-BR" sz="2800" b="1" dirty="0" smtClean="0"/>
        </a:p>
        <a:p>
          <a:endParaRPr lang="pt-BR" sz="2800" b="1" dirty="0"/>
        </a:p>
      </dgm:t>
    </dgm:pt>
    <dgm:pt modelId="{A4798A10-250D-4D45-8C2C-E1C8E611284B}" type="parTrans" cxnId="{F3366E23-3620-404E-B317-AE918F7DAD5D}">
      <dgm:prSet/>
      <dgm:spPr/>
      <dgm:t>
        <a:bodyPr/>
        <a:lstStyle/>
        <a:p>
          <a:endParaRPr lang="pt-BR"/>
        </a:p>
      </dgm:t>
    </dgm:pt>
    <dgm:pt modelId="{BA58657D-F213-46D6-AB81-F4651CD75C1C}" type="sibTrans" cxnId="{F3366E23-3620-404E-B317-AE918F7DAD5D}">
      <dgm:prSet/>
      <dgm:spPr/>
      <dgm:t>
        <a:bodyPr/>
        <a:lstStyle/>
        <a:p>
          <a:endParaRPr lang="pt-BR"/>
        </a:p>
      </dgm:t>
    </dgm:pt>
    <dgm:pt modelId="{0EC5D250-E588-4BC9-953B-EE20CFDC4643}">
      <dgm:prSet phldrT="[Texto]" custT="1"/>
      <dgm:spPr/>
      <dgm:t>
        <a:bodyPr/>
        <a:lstStyle/>
        <a:p>
          <a:r>
            <a:rPr lang="pt-BR" sz="2200" dirty="0" smtClean="0"/>
            <a:t>Tomada de decisão sobre o desligamento ou não do sinal em Rio Verde</a:t>
          </a:r>
          <a:endParaRPr lang="pt-BR" sz="2200" dirty="0"/>
        </a:p>
      </dgm:t>
    </dgm:pt>
    <dgm:pt modelId="{B859F32C-9653-4ECC-B9B9-F88CBCDF5695}" type="parTrans" cxnId="{3E533A62-032A-472B-8730-EFE6D7F37F45}">
      <dgm:prSet/>
      <dgm:spPr/>
      <dgm:t>
        <a:bodyPr/>
        <a:lstStyle/>
        <a:p>
          <a:endParaRPr lang="pt-BR"/>
        </a:p>
      </dgm:t>
    </dgm:pt>
    <dgm:pt modelId="{EC7DC247-E95D-491E-99A4-BFFD864C3B3C}" type="sibTrans" cxnId="{3E533A62-032A-472B-8730-EFE6D7F37F45}">
      <dgm:prSet/>
      <dgm:spPr/>
      <dgm:t>
        <a:bodyPr/>
        <a:lstStyle/>
        <a:p>
          <a:endParaRPr lang="pt-BR"/>
        </a:p>
      </dgm:t>
    </dgm:pt>
    <dgm:pt modelId="{FD119E08-C475-43DE-947D-580AB4DBA766}">
      <dgm:prSet phldrT="[Texto]" custT="1"/>
      <dgm:spPr/>
      <dgm:t>
        <a:bodyPr/>
        <a:lstStyle/>
        <a:p>
          <a:endParaRPr lang="pt-BR" sz="2800" b="1" dirty="0" smtClean="0"/>
        </a:p>
        <a:p>
          <a:endParaRPr lang="pt-BR" sz="2800" b="1" dirty="0"/>
        </a:p>
      </dgm:t>
    </dgm:pt>
    <dgm:pt modelId="{AA7A6DC3-DD2B-4D41-AB25-C54F90299718}" type="parTrans" cxnId="{4113FBC6-D9E8-4533-A866-DB8C17116F91}">
      <dgm:prSet/>
      <dgm:spPr/>
      <dgm:t>
        <a:bodyPr/>
        <a:lstStyle/>
        <a:p>
          <a:endParaRPr lang="pt-BR"/>
        </a:p>
      </dgm:t>
    </dgm:pt>
    <dgm:pt modelId="{20C0FD5C-6BA9-4E10-A2EF-B59886515549}" type="sibTrans" cxnId="{4113FBC6-D9E8-4533-A866-DB8C17116F91}">
      <dgm:prSet/>
      <dgm:spPr/>
      <dgm:t>
        <a:bodyPr/>
        <a:lstStyle/>
        <a:p>
          <a:endParaRPr lang="pt-BR"/>
        </a:p>
      </dgm:t>
    </dgm:pt>
    <dgm:pt modelId="{504D2870-0844-42DE-89E8-7707A6B3EAF0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2200" dirty="0" smtClean="0"/>
            <a:t> Alinhamento do discurso com </a:t>
          </a:r>
          <a:r>
            <a:rPr lang="pt-BR" sz="2200" dirty="0" err="1" smtClean="0"/>
            <a:t>Minicom</a:t>
          </a:r>
          <a:r>
            <a:rPr lang="pt-BR" sz="2200" dirty="0" smtClean="0"/>
            <a:t>, Anatel, </a:t>
          </a:r>
          <a:r>
            <a:rPr lang="pt-BR" sz="2200" dirty="0" err="1" smtClean="0"/>
            <a:t>RDFs</a:t>
          </a:r>
          <a:r>
            <a:rPr lang="pt-BR" sz="2200" dirty="0" smtClean="0"/>
            <a:t>, Operadoras e EAD e definição de porta-voz para o anúncio oficial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pt-BR" sz="2200" dirty="0"/>
        </a:p>
      </dgm:t>
    </dgm:pt>
    <dgm:pt modelId="{DE949597-C897-4EEF-AFBB-E01CAEDC8ECB}" type="parTrans" cxnId="{E6E16C52-E8AA-4020-95FA-687CC5BD4F73}">
      <dgm:prSet/>
      <dgm:spPr/>
      <dgm:t>
        <a:bodyPr/>
        <a:lstStyle/>
        <a:p>
          <a:endParaRPr lang="pt-BR"/>
        </a:p>
      </dgm:t>
    </dgm:pt>
    <dgm:pt modelId="{27194424-AC3C-4580-828F-DF3AE2CBBB1F}" type="sibTrans" cxnId="{E6E16C52-E8AA-4020-95FA-687CC5BD4F73}">
      <dgm:prSet/>
      <dgm:spPr/>
      <dgm:t>
        <a:bodyPr/>
        <a:lstStyle/>
        <a:p>
          <a:endParaRPr lang="pt-BR"/>
        </a:p>
      </dgm:t>
    </dgm:pt>
    <dgm:pt modelId="{AC7EAB00-F5A3-41FE-8917-E0A579C843EB}">
      <dgm:prSet phldrT="[Texto]" custT="1"/>
      <dgm:spPr/>
      <dgm:t>
        <a:bodyPr/>
        <a:lstStyle/>
        <a:p>
          <a:endParaRPr lang="pt-BR" sz="3200" b="1" dirty="0"/>
        </a:p>
      </dgm:t>
    </dgm:pt>
    <dgm:pt modelId="{0177C056-E120-4623-BD38-F878EEBC44A4}" type="parTrans" cxnId="{45BF03A8-F05D-4EF8-9B89-4BA04C7D36A4}">
      <dgm:prSet/>
      <dgm:spPr/>
      <dgm:t>
        <a:bodyPr/>
        <a:lstStyle/>
        <a:p>
          <a:endParaRPr lang="pt-BR"/>
        </a:p>
      </dgm:t>
    </dgm:pt>
    <dgm:pt modelId="{20FFF904-DE25-4407-BAEB-DD664811B056}" type="sibTrans" cxnId="{45BF03A8-F05D-4EF8-9B89-4BA04C7D36A4}">
      <dgm:prSet/>
      <dgm:spPr/>
      <dgm:t>
        <a:bodyPr/>
        <a:lstStyle/>
        <a:p>
          <a:endParaRPr lang="pt-BR"/>
        </a:p>
      </dgm:t>
    </dgm:pt>
    <dgm:pt modelId="{E81704F3-1245-4EB5-9D15-4EEB08E343DB}">
      <dgm:prSet custT="1"/>
      <dgm:spPr/>
      <dgm:t>
        <a:bodyPr/>
        <a:lstStyle/>
        <a:p>
          <a:r>
            <a:rPr lang="pt-BR" sz="2200" dirty="0" smtClean="0"/>
            <a:t>Alinhamento com </a:t>
          </a:r>
          <a:r>
            <a:rPr lang="pt-BR" sz="2200" dirty="0" err="1" smtClean="0"/>
            <a:t>RDFs</a:t>
          </a:r>
          <a:r>
            <a:rPr lang="pt-BR" sz="2200" dirty="0" smtClean="0"/>
            <a:t> exibição de comunicado oficial sobre a decisão para ser veiculado no dia 30/11 em Rio Verde</a:t>
          </a:r>
          <a:endParaRPr lang="pt-BR" sz="2200" dirty="0"/>
        </a:p>
      </dgm:t>
    </dgm:pt>
    <dgm:pt modelId="{9D659378-0224-4AEC-9A95-87B2356FD228}" type="parTrans" cxnId="{2514D3CA-574C-4EA2-A9DA-9DADACE84FE9}">
      <dgm:prSet/>
      <dgm:spPr/>
      <dgm:t>
        <a:bodyPr/>
        <a:lstStyle/>
        <a:p>
          <a:endParaRPr lang="pt-BR"/>
        </a:p>
      </dgm:t>
    </dgm:pt>
    <dgm:pt modelId="{9B2EC93D-994C-402B-9E69-33B72A429C83}" type="sibTrans" cxnId="{2514D3CA-574C-4EA2-A9DA-9DADACE84FE9}">
      <dgm:prSet/>
      <dgm:spPr/>
      <dgm:t>
        <a:bodyPr/>
        <a:lstStyle/>
        <a:p>
          <a:endParaRPr lang="pt-BR"/>
        </a:p>
      </dgm:t>
    </dgm:pt>
    <dgm:pt modelId="{7F9384F8-8339-4C10-94AF-9316B85C6009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pt-BR" sz="2200" dirty="0"/>
        </a:p>
      </dgm:t>
    </dgm:pt>
    <dgm:pt modelId="{5658D243-FB6B-458B-A746-2CD8E2A12FCD}" type="parTrans" cxnId="{19452E13-48B8-4D1C-B80B-321ADFA8A75F}">
      <dgm:prSet/>
      <dgm:spPr/>
      <dgm:t>
        <a:bodyPr/>
        <a:lstStyle/>
        <a:p>
          <a:endParaRPr lang="pt-BR"/>
        </a:p>
      </dgm:t>
    </dgm:pt>
    <dgm:pt modelId="{22E026F1-2EEB-44A8-A4D8-6775BB78BC8A}" type="sibTrans" cxnId="{19452E13-48B8-4D1C-B80B-321ADFA8A75F}">
      <dgm:prSet/>
      <dgm:spPr/>
      <dgm:t>
        <a:bodyPr/>
        <a:lstStyle/>
        <a:p>
          <a:endParaRPr lang="pt-BR"/>
        </a:p>
      </dgm:t>
    </dgm:pt>
    <dgm:pt modelId="{960469D0-E005-43BE-8718-E2260613D99C}" type="pres">
      <dgm:prSet presAssocID="{9798AF8F-F062-4ED0-AB36-AC406D6FEFA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0E7535FB-806A-4832-8912-D4B0207B24A5}" type="pres">
      <dgm:prSet presAssocID="{0EBC9F6A-AA1F-4B1E-95B3-70AB520B006E}" presName="composite" presStyleCnt="0"/>
      <dgm:spPr/>
    </dgm:pt>
    <dgm:pt modelId="{1A7642EF-93B7-4352-96D7-F9B546880EC7}" type="pres">
      <dgm:prSet presAssocID="{0EBC9F6A-AA1F-4B1E-95B3-70AB520B006E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B461903-DE86-439D-87CD-15175158FD5A}" type="pres">
      <dgm:prSet presAssocID="{0EBC9F6A-AA1F-4B1E-95B3-70AB520B006E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301A435-9C33-4122-A422-B592210A4F7F}" type="pres">
      <dgm:prSet presAssocID="{BA58657D-F213-46D6-AB81-F4651CD75C1C}" presName="sp" presStyleCnt="0"/>
      <dgm:spPr/>
    </dgm:pt>
    <dgm:pt modelId="{AF7CD2A5-C94D-4772-B36C-0ADF1EA91EEB}" type="pres">
      <dgm:prSet presAssocID="{FD119E08-C475-43DE-947D-580AB4DBA766}" presName="composite" presStyleCnt="0"/>
      <dgm:spPr/>
    </dgm:pt>
    <dgm:pt modelId="{6FCB5F86-51E0-45FD-AC11-B22B98D8C201}" type="pres">
      <dgm:prSet presAssocID="{FD119E08-C475-43DE-947D-580AB4DBA766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AA555B37-A907-4BE5-AEC7-43505055D56E}" type="pres">
      <dgm:prSet presAssocID="{FD119E08-C475-43DE-947D-580AB4DBA766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3D8D637-BA82-4B42-AD69-8AABA1DAEA87}" type="pres">
      <dgm:prSet presAssocID="{20C0FD5C-6BA9-4E10-A2EF-B59886515549}" presName="sp" presStyleCnt="0"/>
      <dgm:spPr/>
    </dgm:pt>
    <dgm:pt modelId="{4D6FA7C2-1050-4492-9457-03493B484607}" type="pres">
      <dgm:prSet presAssocID="{AC7EAB00-F5A3-41FE-8917-E0A579C843EB}" presName="composite" presStyleCnt="0"/>
      <dgm:spPr/>
    </dgm:pt>
    <dgm:pt modelId="{AB270301-5BBF-4CBE-A54B-D2BDE9641AD0}" type="pres">
      <dgm:prSet presAssocID="{AC7EAB00-F5A3-41FE-8917-E0A579C843E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4F18848-3E65-498C-A86A-0F820D8EA501}" type="pres">
      <dgm:prSet presAssocID="{AC7EAB00-F5A3-41FE-8917-E0A579C843E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E6E16C52-E8AA-4020-95FA-687CC5BD4F73}" srcId="{FD119E08-C475-43DE-947D-580AB4DBA766}" destId="{504D2870-0844-42DE-89E8-7707A6B3EAF0}" srcOrd="1" destOrd="0" parTransId="{DE949597-C897-4EEF-AFBB-E01CAEDC8ECB}" sibTransId="{27194424-AC3C-4580-828F-DF3AE2CBBB1F}"/>
    <dgm:cxn modelId="{C5F14C79-E34A-45FC-8C88-E6839FD0E2DB}" type="presOf" srcId="{FD119E08-C475-43DE-947D-580AB4DBA766}" destId="{6FCB5F86-51E0-45FD-AC11-B22B98D8C201}" srcOrd="0" destOrd="0" presId="urn:microsoft.com/office/officeart/2005/8/layout/chevron2"/>
    <dgm:cxn modelId="{19452E13-48B8-4D1C-B80B-321ADFA8A75F}" srcId="{FD119E08-C475-43DE-947D-580AB4DBA766}" destId="{7F9384F8-8339-4C10-94AF-9316B85C6009}" srcOrd="0" destOrd="0" parTransId="{5658D243-FB6B-458B-A746-2CD8E2A12FCD}" sibTransId="{22E026F1-2EEB-44A8-A4D8-6775BB78BC8A}"/>
    <dgm:cxn modelId="{3884E55C-3A4F-42FC-8D0D-D0168DF45FBA}" type="presOf" srcId="{7F9384F8-8339-4C10-94AF-9316B85C6009}" destId="{AA555B37-A907-4BE5-AEC7-43505055D56E}" srcOrd="0" destOrd="0" presId="urn:microsoft.com/office/officeart/2005/8/layout/chevron2"/>
    <dgm:cxn modelId="{73FA0EB5-E48D-4562-ACEB-4F7CB0B88266}" type="presOf" srcId="{504D2870-0844-42DE-89E8-7707A6B3EAF0}" destId="{AA555B37-A907-4BE5-AEC7-43505055D56E}" srcOrd="0" destOrd="1" presId="urn:microsoft.com/office/officeart/2005/8/layout/chevron2"/>
    <dgm:cxn modelId="{F3366E23-3620-404E-B317-AE918F7DAD5D}" srcId="{9798AF8F-F062-4ED0-AB36-AC406D6FEFA6}" destId="{0EBC9F6A-AA1F-4B1E-95B3-70AB520B006E}" srcOrd="0" destOrd="0" parTransId="{A4798A10-250D-4D45-8C2C-E1C8E611284B}" sibTransId="{BA58657D-F213-46D6-AB81-F4651CD75C1C}"/>
    <dgm:cxn modelId="{D0277A61-98F7-4EAE-AD91-E512B71D1D21}" type="presOf" srcId="{AC7EAB00-F5A3-41FE-8917-E0A579C843EB}" destId="{AB270301-5BBF-4CBE-A54B-D2BDE9641AD0}" srcOrd="0" destOrd="0" presId="urn:microsoft.com/office/officeart/2005/8/layout/chevron2"/>
    <dgm:cxn modelId="{4113FBC6-D9E8-4533-A866-DB8C17116F91}" srcId="{9798AF8F-F062-4ED0-AB36-AC406D6FEFA6}" destId="{FD119E08-C475-43DE-947D-580AB4DBA766}" srcOrd="1" destOrd="0" parTransId="{AA7A6DC3-DD2B-4D41-AB25-C54F90299718}" sibTransId="{20C0FD5C-6BA9-4E10-A2EF-B59886515549}"/>
    <dgm:cxn modelId="{45BF03A8-F05D-4EF8-9B89-4BA04C7D36A4}" srcId="{9798AF8F-F062-4ED0-AB36-AC406D6FEFA6}" destId="{AC7EAB00-F5A3-41FE-8917-E0A579C843EB}" srcOrd="2" destOrd="0" parTransId="{0177C056-E120-4623-BD38-F878EEBC44A4}" sibTransId="{20FFF904-DE25-4407-BAEB-DD664811B056}"/>
    <dgm:cxn modelId="{3E533A62-032A-472B-8730-EFE6D7F37F45}" srcId="{0EBC9F6A-AA1F-4B1E-95B3-70AB520B006E}" destId="{0EC5D250-E588-4BC9-953B-EE20CFDC4643}" srcOrd="0" destOrd="0" parTransId="{B859F32C-9653-4ECC-B9B9-F88CBCDF5695}" sibTransId="{EC7DC247-E95D-491E-99A4-BFFD864C3B3C}"/>
    <dgm:cxn modelId="{64970570-64BD-4479-BE20-695F53D679E8}" type="presOf" srcId="{0EBC9F6A-AA1F-4B1E-95B3-70AB520B006E}" destId="{1A7642EF-93B7-4352-96D7-F9B546880EC7}" srcOrd="0" destOrd="0" presId="urn:microsoft.com/office/officeart/2005/8/layout/chevron2"/>
    <dgm:cxn modelId="{2514D3CA-574C-4EA2-A9DA-9DADACE84FE9}" srcId="{AC7EAB00-F5A3-41FE-8917-E0A579C843EB}" destId="{E81704F3-1245-4EB5-9D15-4EEB08E343DB}" srcOrd="0" destOrd="0" parTransId="{9D659378-0224-4AEC-9A95-87B2356FD228}" sibTransId="{9B2EC93D-994C-402B-9E69-33B72A429C83}"/>
    <dgm:cxn modelId="{66C01886-6270-4D5C-8078-03C962A16DC3}" type="presOf" srcId="{9798AF8F-F062-4ED0-AB36-AC406D6FEFA6}" destId="{960469D0-E005-43BE-8718-E2260613D99C}" srcOrd="0" destOrd="0" presId="urn:microsoft.com/office/officeart/2005/8/layout/chevron2"/>
    <dgm:cxn modelId="{8004B623-0C81-4EF1-A122-D4FF5E4934E8}" type="presOf" srcId="{0EC5D250-E588-4BC9-953B-EE20CFDC4643}" destId="{7B461903-DE86-439D-87CD-15175158FD5A}" srcOrd="0" destOrd="0" presId="urn:microsoft.com/office/officeart/2005/8/layout/chevron2"/>
    <dgm:cxn modelId="{2A202291-3264-4866-B316-B2E0C0A23074}" type="presOf" srcId="{E81704F3-1245-4EB5-9D15-4EEB08E343DB}" destId="{D4F18848-3E65-498C-A86A-0F820D8EA501}" srcOrd="0" destOrd="0" presId="urn:microsoft.com/office/officeart/2005/8/layout/chevron2"/>
    <dgm:cxn modelId="{E4259599-E9D7-4E70-9B18-5A2096126E0C}" type="presParOf" srcId="{960469D0-E005-43BE-8718-E2260613D99C}" destId="{0E7535FB-806A-4832-8912-D4B0207B24A5}" srcOrd="0" destOrd="0" presId="urn:microsoft.com/office/officeart/2005/8/layout/chevron2"/>
    <dgm:cxn modelId="{777A2351-92EE-403E-8F81-C818515F32F0}" type="presParOf" srcId="{0E7535FB-806A-4832-8912-D4B0207B24A5}" destId="{1A7642EF-93B7-4352-96D7-F9B546880EC7}" srcOrd="0" destOrd="0" presId="urn:microsoft.com/office/officeart/2005/8/layout/chevron2"/>
    <dgm:cxn modelId="{263D5076-5BC4-4CE5-94DE-B418D7DD7662}" type="presParOf" srcId="{0E7535FB-806A-4832-8912-D4B0207B24A5}" destId="{7B461903-DE86-439D-87CD-15175158FD5A}" srcOrd="1" destOrd="0" presId="urn:microsoft.com/office/officeart/2005/8/layout/chevron2"/>
    <dgm:cxn modelId="{3998CEB6-683C-479E-A70F-5F73AC32D087}" type="presParOf" srcId="{960469D0-E005-43BE-8718-E2260613D99C}" destId="{7301A435-9C33-4122-A422-B592210A4F7F}" srcOrd="1" destOrd="0" presId="urn:microsoft.com/office/officeart/2005/8/layout/chevron2"/>
    <dgm:cxn modelId="{14FC8F6B-E626-444C-B795-4AE34C7E4040}" type="presParOf" srcId="{960469D0-E005-43BE-8718-E2260613D99C}" destId="{AF7CD2A5-C94D-4772-B36C-0ADF1EA91EEB}" srcOrd="2" destOrd="0" presId="urn:microsoft.com/office/officeart/2005/8/layout/chevron2"/>
    <dgm:cxn modelId="{D6CB9E3B-28F5-4A13-A925-CB9C5667D793}" type="presParOf" srcId="{AF7CD2A5-C94D-4772-B36C-0ADF1EA91EEB}" destId="{6FCB5F86-51E0-45FD-AC11-B22B98D8C201}" srcOrd="0" destOrd="0" presId="urn:microsoft.com/office/officeart/2005/8/layout/chevron2"/>
    <dgm:cxn modelId="{2DCD74D5-E575-4993-9860-47A517501BDF}" type="presParOf" srcId="{AF7CD2A5-C94D-4772-B36C-0ADF1EA91EEB}" destId="{AA555B37-A907-4BE5-AEC7-43505055D56E}" srcOrd="1" destOrd="0" presId="urn:microsoft.com/office/officeart/2005/8/layout/chevron2"/>
    <dgm:cxn modelId="{52075897-A3D6-4C4E-9300-F6E8FFA13A36}" type="presParOf" srcId="{960469D0-E005-43BE-8718-E2260613D99C}" destId="{53D8D637-BA82-4B42-AD69-8AABA1DAEA87}" srcOrd="3" destOrd="0" presId="urn:microsoft.com/office/officeart/2005/8/layout/chevron2"/>
    <dgm:cxn modelId="{3F0DFECB-9750-485F-BB5E-527A7D738374}" type="presParOf" srcId="{960469D0-E005-43BE-8718-E2260613D99C}" destId="{4D6FA7C2-1050-4492-9457-03493B484607}" srcOrd="4" destOrd="0" presId="urn:microsoft.com/office/officeart/2005/8/layout/chevron2"/>
    <dgm:cxn modelId="{D158E43F-BAAB-4BF7-8FC2-513E1E7FA6CC}" type="presParOf" srcId="{4D6FA7C2-1050-4492-9457-03493B484607}" destId="{AB270301-5BBF-4CBE-A54B-D2BDE9641AD0}" srcOrd="0" destOrd="0" presId="urn:microsoft.com/office/officeart/2005/8/layout/chevron2"/>
    <dgm:cxn modelId="{74785869-478C-44CC-A09F-5583768DBED2}" type="presParOf" srcId="{4D6FA7C2-1050-4492-9457-03493B484607}" destId="{D4F18848-3E65-498C-A86A-0F820D8EA50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42B269-5622-497B-BB84-C5F5E6EBC9B6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pt-BR"/>
        </a:p>
      </dgm:t>
    </dgm:pt>
    <dgm:pt modelId="{537D3332-414A-4EE3-9D39-124526C9F868}">
      <dgm:prSet phldrT="[Texto]" custT="1"/>
      <dgm:spPr/>
      <dgm:t>
        <a:bodyPr/>
        <a:lstStyle/>
        <a:p>
          <a:r>
            <a:rPr lang="pt-BR" sz="2000" b="1" dirty="0" smtClean="0"/>
            <a:t>Evento comemorativo com presença da imprensa e autoridades: </a:t>
          </a:r>
          <a:r>
            <a:rPr lang="pt-BR" sz="2000" dirty="0" smtClean="0"/>
            <a:t>anúncio do desligamento, agradecimentos a população, varejo, entidades de classe, prefeitura e secretarias.</a:t>
          </a:r>
          <a:endParaRPr lang="pt-BR" sz="2000" dirty="0"/>
        </a:p>
      </dgm:t>
    </dgm:pt>
    <dgm:pt modelId="{40510687-38FC-463D-BBC2-D53DE085941D}" type="parTrans" cxnId="{24DD44D6-71C0-4C11-87D1-597E2C31E25B}">
      <dgm:prSet/>
      <dgm:spPr/>
      <dgm:t>
        <a:bodyPr/>
        <a:lstStyle/>
        <a:p>
          <a:endParaRPr lang="pt-BR"/>
        </a:p>
      </dgm:t>
    </dgm:pt>
    <dgm:pt modelId="{834CAA1A-DECF-4756-BF0D-34886A12CBD4}" type="sibTrans" cxnId="{24DD44D6-71C0-4C11-87D1-597E2C31E25B}">
      <dgm:prSet/>
      <dgm:spPr/>
      <dgm:t>
        <a:bodyPr/>
        <a:lstStyle/>
        <a:p>
          <a:endParaRPr lang="pt-BR"/>
        </a:p>
      </dgm:t>
    </dgm:pt>
    <dgm:pt modelId="{1B9CE48D-85C9-4E35-B59B-FB4A84E9E7C5}">
      <dgm:prSet phldrT="[Texto]" custT="1"/>
      <dgm:spPr/>
      <dgm:t>
        <a:bodyPr/>
        <a:lstStyle/>
        <a:p>
          <a:r>
            <a:rPr lang="pt-BR" sz="2000" b="1" dirty="0" smtClean="0"/>
            <a:t>Noticiário exclusivo (parceria com emissora local): </a:t>
          </a:r>
          <a:r>
            <a:rPr lang="pt-BR" sz="2000" b="0" dirty="0" smtClean="0"/>
            <a:t>cobertura do evento de lançamento, relembrar processo de desligamento e evolução vivido em Rio Verde, reforçar o ineditismo no Brasil e o progresso para a cidade</a:t>
          </a:r>
          <a:r>
            <a:rPr lang="pt-BR" sz="2000" dirty="0" smtClean="0"/>
            <a:t>.</a:t>
          </a:r>
          <a:endParaRPr lang="pt-BR" sz="2000" dirty="0"/>
        </a:p>
      </dgm:t>
    </dgm:pt>
    <dgm:pt modelId="{0B9A540E-C034-4464-8A13-F5A390A46DD1}" type="parTrans" cxnId="{B1D4DDDE-C2D9-4316-A370-46A491B65119}">
      <dgm:prSet/>
      <dgm:spPr/>
      <dgm:t>
        <a:bodyPr/>
        <a:lstStyle/>
        <a:p>
          <a:endParaRPr lang="pt-BR"/>
        </a:p>
      </dgm:t>
    </dgm:pt>
    <dgm:pt modelId="{282E647B-0510-48B2-83D9-9047585E3AA7}" type="sibTrans" cxnId="{B1D4DDDE-C2D9-4316-A370-46A491B65119}">
      <dgm:prSet/>
      <dgm:spPr/>
      <dgm:t>
        <a:bodyPr/>
        <a:lstStyle/>
        <a:p>
          <a:endParaRPr lang="pt-BR"/>
        </a:p>
      </dgm:t>
    </dgm:pt>
    <dgm:pt modelId="{9AF7AA6D-A671-4390-9DD5-76A2D704165B}">
      <dgm:prSet phldrT="[Texto]" custT="1"/>
      <dgm:spPr/>
      <dgm:t>
        <a:bodyPr/>
        <a:lstStyle/>
        <a:p>
          <a:r>
            <a:rPr lang="pt-BR" sz="2000" b="1" dirty="0" smtClean="0"/>
            <a:t>Anúncio nas propriedades digitais EAD: </a:t>
          </a:r>
          <a:r>
            <a:rPr lang="pt-BR" sz="2000" b="0" dirty="0" smtClean="0"/>
            <a:t>repercussão nas redes sociais da EAD, banner comemorativo no site, inclusão de fotos e vídeos na galeria do site, cobertura no blog Brasil Rumo a TV Digital</a:t>
          </a:r>
          <a:endParaRPr lang="pt-BR" sz="2000" b="0" dirty="0"/>
        </a:p>
      </dgm:t>
    </dgm:pt>
    <dgm:pt modelId="{992AAA17-3A73-46FC-8399-612CB62D175C}" type="parTrans" cxnId="{AAAF7C4A-1387-4576-A26B-4D41854ADCC8}">
      <dgm:prSet/>
      <dgm:spPr/>
      <dgm:t>
        <a:bodyPr/>
        <a:lstStyle/>
        <a:p>
          <a:endParaRPr lang="pt-BR"/>
        </a:p>
      </dgm:t>
    </dgm:pt>
    <dgm:pt modelId="{44888602-7A7D-435B-867C-DEF55ECC32E1}" type="sibTrans" cxnId="{AAAF7C4A-1387-4576-A26B-4D41854ADCC8}">
      <dgm:prSet/>
      <dgm:spPr/>
      <dgm:t>
        <a:bodyPr/>
        <a:lstStyle/>
        <a:p>
          <a:endParaRPr lang="pt-BR"/>
        </a:p>
      </dgm:t>
    </dgm:pt>
    <dgm:pt modelId="{139CA175-327C-447C-A1B6-6BD5966419FA}">
      <dgm:prSet custT="1"/>
      <dgm:spPr/>
      <dgm:t>
        <a:bodyPr/>
        <a:lstStyle/>
        <a:p>
          <a:r>
            <a:rPr lang="pt-BR" sz="2000" b="1" dirty="0" smtClean="0"/>
            <a:t>Comunicado oficial: </a:t>
          </a:r>
          <a:r>
            <a:rPr lang="pt-BR" sz="2000" b="0" dirty="0" smtClean="0"/>
            <a:t>anúncio da decisão e próximos passos em rede </a:t>
          </a:r>
          <a:r>
            <a:rPr lang="pt-BR" sz="2000" b="0" dirty="0" smtClean="0"/>
            <a:t>nacional.</a:t>
          </a:r>
          <a:endParaRPr lang="pt-BR" sz="2000" b="0" dirty="0"/>
        </a:p>
      </dgm:t>
    </dgm:pt>
    <dgm:pt modelId="{24F381C4-2533-48B5-A4CF-85010664701B}" type="parTrans" cxnId="{17CA02E2-E2EC-4594-B6A7-835F0AAB4CA5}">
      <dgm:prSet/>
      <dgm:spPr/>
      <dgm:t>
        <a:bodyPr/>
        <a:lstStyle/>
        <a:p>
          <a:endParaRPr lang="pt-BR"/>
        </a:p>
      </dgm:t>
    </dgm:pt>
    <dgm:pt modelId="{00F797E1-5430-409C-A38F-14F8F07FB56B}" type="sibTrans" cxnId="{17CA02E2-E2EC-4594-B6A7-835F0AAB4CA5}">
      <dgm:prSet/>
      <dgm:spPr/>
      <dgm:t>
        <a:bodyPr/>
        <a:lstStyle/>
        <a:p>
          <a:endParaRPr lang="pt-BR"/>
        </a:p>
      </dgm:t>
    </dgm:pt>
    <dgm:pt modelId="{4D2D07ED-8D39-4E0B-88A1-0DC4CEEDCC23}" type="pres">
      <dgm:prSet presAssocID="{9442B269-5622-497B-BB84-C5F5E6EBC9B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6924B2FC-027A-43C5-86C1-88F50B29E314}" type="pres">
      <dgm:prSet presAssocID="{537D3332-414A-4EE3-9D39-124526C9F868}" presName="parentLin" presStyleCnt="0"/>
      <dgm:spPr/>
    </dgm:pt>
    <dgm:pt modelId="{68923548-18AF-4E00-B64B-0FAF983195CD}" type="pres">
      <dgm:prSet presAssocID="{537D3332-414A-4EE3-9D39-124526C9F868}" presName="parentLeftMargin" presStyleLbl="node1" presStyleIdx="0" presStyleCnt="4"/>
      <dgm:spPr/>
      <dgm:t>
        <a:bodyPr/>
        <a:lstStyle/>
        <a:p>
          <a:endParaRPr lang="pt-BR"/>
        </a:p>
      </dgm:t>
    </dgm:pt>
    <dgm:pt modelId="{17A2D6B0-D3F3-41D5-B9A0-44578AD829C6}" type="pres">
      <dgm:prSet presAssocID="{537D3332-414A-4EE3-9D39-124526C9F868}" presName="parentText" presStyleLbl="node1" presStyleIdx="0" presStyleCnt="4" custScaleX="140102" custScaleY="139126" custLinFactNeighborX="14565" custLinFactNeighborY="-474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C4EAE64-D88A-4090-B526-7EC36E8009A3}" type="pres">
      <dgm:prSet presAssocID="{537D3332-414A-4EE3-9D39-124526C9F868}" presName="negativeSpace" presStyleCnt="0"/>
      <dgm:spPr/>
    </dgm:pt>
    <dgm:pt modelId="{F66329A2-D8B4-4B07-B1D8-3D6545DA5336}" type="pres">
      <dgm:prSet presAssocID="{537D3332-414A-4EE3-9D39-124526C9F868}" presName="childText" presStyleLbl="conFgAcc1" presStyleIdx="0" presStyleCnt="4">
        <dgm:presLayoutVars>
          <dgm:bulletEnabled val="1"/>
        </dgm:presLayoutVars>
      </dgm:prSet>
      <dgm:spPr/>
    </dgm:pt>
    <dgm:pt modelId="{6E49F6F7-8334-4EBD-8E65-B21DE30BC0FC}" type="pres">
      <dgm:prSet presAssocID="{834CAA1A-DECF-4756-BF0D-34886A12CBD4}" presName="spaceBetweenRectangles" presStyleCnt="0"/>
      <dgm:spPr/>
    </dgm:pt>
    <dgm:pt modelId="{170B6FAA-DCD8-4B37-A119-707EFAF3A767}" type="pres">
      <dgm:prSet presAssocID="{1B9CE48D-85C9-4E35-B59B-FB4A84E9E7C5}" presName="parentLin" presStyleCnt="0"/>
      <dgm:spPr/>
    </dgm:pt>
    <dgm:pt modelId="{E2EA8F01-3A68-4D1B-B7C2-B893A2AD3E81}" type="pres">
      <dgm:prSet presAssocID="{1B9CE48D-85C9-4E35-B59B-FB4A84E9E7C5}" presName="parentLeftMargin" presStyleLbl="node1" presStyleIdx="0" presStyleCnt="4"/>
      <dgm:spPr/>
      <dgm:t>
        <a:bodyPr/>
        <a:lstStyle/>
        <a:p>
          <a:endParaRPr lang="pt-BR"/>
        </a:p>
      </dgm:t>
    </dgm:pt>
    <dgm:pt modelId="{8290C924-FEAE-49BF-9A8D-0D7CDF9983DD}" type="pres">
      <dgm:prSet presAssocID="{1B9CE48D-85C9-4E35-B59B-FB4A84E9E7C5}" presName="parentText" presStyleLbl="node1" presStyleIdx="1" presStyleCnt="4" custScaleX="141823" custScaleY="129428" custLinFactNeighborX="-10123" custLinFactNeighborY="-192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5390F4D-8CA9-499C-8E65-C9E92BF16717}" type="pres">
      <dgm:prSet presAssocID="{1B9CE48D-85C9-4E35-B59B-FB4A84E9E7C5}" presName="negativeSpace" presStyleCnt="0"/>
      <dgm:spPr/>
    </dgm:pt>
    <dgm:pt modelId="{D0B5D5BB-56E5-4135-A110-30F55A6E88E7}" type="pres">
      <dgm:prSet presAssocID="{1B9CE48D-85C9-4E35-B59B-FB4A84E9E7C5}" presName="childText" presStyleLbl="conFgAcc1" presStyleIdx="1" presStyleCnt="4">
        <dgm:presLayoutVars>
          <dgm:bulletEnabled val="1"/>
        </dgm:presLayoutVars>
      </dgm:prSet>
      <dgm:spPr/>
    </dgm:pt>
    <dgm:pt modelId="{DD3B5728-7418-44CA-B93A-D13D67F1344B}" type="pres">
      <dgm:prSet presAssocID="{282E647B-0510-48B2-83D9-9047585E3AA7}" presName="spaceBetweenRectangles" presStyleCnt="0"/>
      <dgm:spPr/>
    </dgm:pt>
    <dgm:pt modelId="{154D5389-01D0-49D6-9CE7-BB54541A0897}" type="pres">
      <dgm:prSet presAssocID="{9AF7AA6D-A671-4390-9DD5-76A2D704165B}" presName="parentLin" presStyleCnt="0"/>
      <dgm:spPr/>
    </dgm:pt>
    <dgm:pt modelId="{94B10EC8-5531-4AB1-843B-53BD805A2DA7}" type="pres">
      <dgm:prSet presAssocID="{9AF7AA6D-A671-4390-9DD5-76A2D704165B}" presName="parentLeftMargin" presStyleLbl="node1" presStyleIdx="1" presStyleCnt="4"/>
      <dgm:spPr/>
      <dgm:t>
        <a:bodyPr/>
        <a:lstStyle/>
        <a:p>
          <a:endParaRPr lang="pt-BR"/>
        </a:p>
      </dgm:t>
    </dgm:pt>
    <dgm:pt modelId="{7529457B-6BF4-40DC-B70D-4EC542DD8DC0}" type="pres">
      <dgm:prSet presAssocID="{9AF7AA6D-A671-4390-9DD5-76A2D704165B}" presName="parentText" presStyleLbl="node1" presStyleIdx="2" presStyleCnt="4" custScaleX="142857" custScaleY="128832" custLinFactNeighborX="515" custLinFactNeighborY="817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8B079CF-21EB-4C11-B687-64477C4330C7}" type="pres">
      <dgm:prSet presAssocID="{9AF7AA6D-A671-4390-9DD5-76A2D704165B}" presName="negativeSpace" presStyleCnt="0"/>
      <dgm:spPr/>
    </dgm:pt>
    <dgm:pt modelId="{94828A05-07B1-44EC-ACB0-E3A3E366221C}" type="pres">
      <dgm:prSet presAssocID="{9AF7AA6D-A671-4390-9DD5-76A2D704165B}" presName="childText" presStyleLbl="conFgAcc1" presStyleIdx="2" presStyleCnt="4">
        <dgm:presLayoutVars>
          <dgm:bulletEnabled val="1"/>
        </dgm:presLayoutVars>
      </dgm:prSet>
      <dgm:spPr/>
    </dgm:pt>
    <dgm:pt modelId="{F76C0321-4E74-4353-9240-C0945C782377}" type="pres">
      <dgm:prSet presAssocID="{44888602-7A7D-435B-867C-DEF55ECC32E1}" presName="spaceBetweenRectangles" presStyleCnt="0"/>
      <dgm:spPr/>
    </dgm:pt>
    <dgm:pt modelId="{BBFEB9DF-E045-4F55-AA93-465BF0CBA54D}" type="pres">
      <dgm:prSet presAssocID="{139CA175-327C-447C-A1B6-6BD5966419FA}" presName="parentLin" presStyleCnt="0"/>
      <dgm:spPr/>
    </dgm:pt>
    <dgm:pt modelId="{C1072696-F49F-4A35-BB1A-C9528D3622D3}" type="pres">
      <dgm:prSet presAssocID="{139CA175-327C-447C-A1B6-6BD5966419FA}" presName="parentLeftMargin" presStyleLbl="node1" presStyleIdx="2" presStyleCnt="4"/>
      <dgm:spPr/>
      <dgm:t>
        <a:bodyPr/>
        <a:lstStyle/>
        <a:p>
          <a:endParaRPr lang="pt-BR"/>
        </a:p>
      </dgm:t>
    </dgm:pt>
    <dgm:pt modelId="{91BFFB2A-C3AF-4373-A133-7A5AD4F6F63D}" type="pres">
      <dgm:prSet presAssocID="{139CA175-327C-447C-A1B6-6BD5966419FA}" presName="parentText" presStyleLbl="node1" presStyleIdx="3" presStyleCnt="4" custScaleX="141969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2DA25F8-A233-4635-90D5-48461401A052}" type="pres">
      <dgm:prSet presAssocID="{139CA175-327C-447C-A1B6-6BD5966419FA}" presName="negativeSpace" presStyleCnt="0"/>
      <dgm:spPr/>
    </dgm:pt>
    <dgm:pt modelId="{E3C9CD09-F08D-4263-9A07-94A6BAF8EE08}" type="pres">
      <dgm:prSet presAssocID="{139CA175-327C-447C-A1B6-6BD5966419F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C077E916-92EF-439D-9EE6-5BB26B9A60F4}" type="presOf" srcId="{1B9CE48D-85C9-4E35-B59B-FB4A84E9E7C5}" destId="{E2EA8F01-3A68-4D1B-B7C2-B893A2AD3E81}" srcOrd="0" destOrd="0" presId="urn:microsoft.com/office/officeart/2005/8/layout/list1"/>
    <dgm:cxn modelId="{F3EA1E80-C270-4DE8-8E5E-ED593C77F484}" type="presOf" srcId="{9AF7AA6D-A671-4390-9DD5-76A2D704165B}" destId="{7529457B-6BF4-40DC-B70D-4EC542DD8DC0}" srcOrd="1" destOrd="0" presId="urn:microsoft.com/office/officeart/2005/8/layout/list1"/>
    <dgm:cxn modelId="{A7057DC6-6DF3-4A18-874A-42B7576D7764}" type="presOf" srcId="{9442B269-5622-497B-BB84-C5F5E6EBC9B6}" destId="{4D2D07ED-8D39-4E0B-88A1-0DC4CEEDCC23}" srcOrd="0" destOrd="0" presId="urn:microsoft.com/office/officeart/2005/8/layout/list1"/>
    <dgm:cxn modelId="{FD94918B-A304-453A-8D1D-DC2F83D6E537}" type="presOf" srcId="{1B9CE48D-85C9-4E35-B59B-FB4A84E9E7C5}" destId="{8290C924-FEAE-49BF-9A8D-0D7CDF9983DD}" srcOrd="1" destOrd="0" presId="urn:microsoft.com/office/officeart/2005/8/layout/list1"/>
    <dgm:cxn modelId="{5D95F42D-684D-4A85-8943-D99932F0F7F9}" type="presOf" srcId="{139CA175-327C-447C-A1B6-6BD5966419FA}" destId="{C1072696-F49F-4A35-BB1A-C9528D3622D3}" srcOrd="0" destOrd="0" presId="urn:microsoft.com/office/officeart/2005/8/layout/list1"/>
    <dgm:cxn modelId="{AAAF7C4A-1387-4576-A26B-4D41854ADCC8}" srcId="{9442B269-5622-497B-BB84-C5F5E6EBC9B6}" destId="{9AF7AA6D-A671-4390-9DD5-76A2D704165B}" srcOrd="2" destOrd="0" parTransId="{992AAA17-3A73-46FC-8399-612CB62D175C}" sibTransId="{44888602-7A7D-435B-867C-DEF55ECC32E1}"/>
    <dgm:cxn modelId="{B6D2C80C-7E55-49E1-8AAF-0BC984301CC8}" type="presOf" srcId="{537D3332-414A-4EE3-9D39-124526C9F868}" destId="{17A2D6B0-D3F3-41D5-B9A0-44578AD829C6}" srcOrd="1" destOrd="0" presId="urn:microsoft.com/office/officeart/2005/8/layout/list1"/>
    <dgm:cxn modelId="{24DD44D6-71C0-4C11-87D1-597E2C31E25B}" srcId="{9442B269-5622-497B-BB84-C5F5E6EBC9B6}" destId="{537D3332-414A-4EE3-9D39-124526C9F868}" srcOrd="0" destOrd="0" parTransId="{40510687-38FC-463D-BBC2-D53DE085941D}" sibTransId="{834CAA1A-DECF-4756-BF0D-34886A12CBD4}"/>
    <dgm:cxn modelId="{17CA02E2-E2EC-4594-B6A7-835F0AAB4CA5}" srcId="{9442B269-5622-497B-BB84-C5F5E6EBC9B6}" destId="{139CA175-327C-447C-A1B6-6BD5966419FA}" srcOrd="3" destOrd="0" parTransId="{24F381C4-2533-48B5-A4CF-85010664701B}" sibTransId="{00F797E1-5430-409C-A38F-14F8F07FB56B}"/>
    <dgm:cxn modelId="{B1D4DDDE-C2D9-4316-A370-46A491B65119}" srcId="{9442B269-5622-497B-BB84-C5F5E6EBC9B6}" destId="{1B9CE48D-85C9-4E35-B59B-FB4A84E9E7C5}" srcOrd="1" destOrd="0" parTransId="{0B9A540E-C034-4464-8A13-F5A390A46DD1}" sibTransId="{282E647B-0510-48B2-83D9-9047585E3AA7}"/>
    <dgm:cxn modelId="{F5D56D1C-8DDD-47C3-9E7B-7B2661FE7D8B}" type="presOf" srcId="{139CA175-327C-447C-A1B6-6BD5966419FA}" destId="{91BFFB2A-C3AF-4373-A133-7A5AD4F6F63D}" srcOrd="1" destOrd="0" presId="urn:microsoft.com/office/officeart/2005/8/layout/list1"/>
    <dgm:cxn modelId="{7CD1A45C-3F6A-4997-B01A-36404C0FE4FF}" type="presOf" srcId="{537D3332-414A-4EE3-9D39-124526C9F868}" destId="{68923548-18AF-4E00-B64B-0FAF983195CD}" srcOrd="0" destOrd="0" presId="urn:microsoft.com/office/officeart/2005/8/layout/list1"/>
    <dgm:cxn modelId="{E287E80A-E929-4DAB-9A72-80C8736663E4}" type="presOf" srcId="{9AF7AA6D-A671-4390-9DD5-76A2D704165B}" destId="{94B10EC8-5531-4AB1-843B-53BD805A2DA7}" srcOrd="0" destOrd="0" presId="urn:microsoft.com/office/officeart/2005/8/layout/list1"/>
    <dgm:cxn modelId="{F246E07F-5B18-41CE-80C4-463ADD180736}" type="presParOf" srcId="{4D2D07ED-8D39-4E0B-88A1-0DC4CEEDCC23}" destId="{6924B2FC-027A-43C5-86C1-88F50B29E314}" srcOrd="0" destOrd="0" presId="urn:microsoft.com/office/officeart/2005/8/layout/list1"/>
    <dgm:cxn modelId="{8E8FE174-1186-4306-B1E0-DC3ECA5A31FE}" type="presParOf" srcId="{6924B2FC-027A-43C5-86C1-88F50B29E314}" destId="{68923548-18AF-4E00-B64B-0FAF983195CD}" srcOrd="0" destOrd="0" presId="urn:microsoft.com/office/officeart/2005/8/layout/list1"/>
    <dgm:cxn modelId="{5EF6FA1A-5FBD-4F42-9FA4-26BC0244ABF9}" type="presParOf" srcId="{6924B2FC-027A-43C5-86C1-88F50B29E314}" destId="{17A2D6B0-D3F3-41D5-B9A0-44578AD829C6}" srcOrd="1" destOrd="0" presId="urn:microsoft.com/office/officeart/2005/8/layout/list1"/>
    <dgm:cxn modelId="{5E676FDB-AEDF-458B-8C88-C3FD0A41F686}" type="presParOf" srcId="{4D2D07ED-8D39-4E0B-88A1-0DC4CEEDCC23}" destId="{0C4EAE64-D88A-4090-B526-7EC36E8009A3}" srcOrd="1" destOrd="0" presId="urn:microsoft.com/office/officeart/2005/8/layout/list1"/>
    <dgm:cxn modelId="{A51BBB3C-63E1-4F80-BADA-F69FF197B3A7}" type="presParOf" srcId="{4D2D07ED-8D39-4E0B-88A1-0DC4CEEDCC23}" destId="{F66329A2-D8B4-4B07-B1D8-3D6545DA5336}" srcOrd="2" destOrd="0" presId="urn:microsoft.com/office/officeart/2005/8/layout/list1"/>
    <dgm:cxn modelId="{05F34A2B-525C-47E0-AAF0-EEF92C9695C5}" type="presParOf" srcId="{4D2D07ED-8D39-4E0B-88A1-0DC4CEEDCC23}" destId="{6E49F6F7-8334-4EBD-8E65-B21DE30BC0FC}" srcOrd="3" destOrd="0" presId="urn:microsoft.com/office/officeart/2005/8/layout/list1"/>
    <dgm:cxn modelId="{BC457CCB-35D3-45B4-8E4F-1648EE926DC8}" type="presParOf" srcId="{4D2D07ED-8D39-4E0B-88A1-0DC4CEEDCC23}" destId="{170B6FAA-DCD8-4B37-A119-707EFAF3A767}" srcOrd="4" destOrd="0" presId="urn:microsoft.com/office/officeart/2005/8/layout/list1"/>
    <dgm:cxn modelId="{8650FDC3-C38A-442D-B60F-705E31C80ABB}" type="presParOf" srcId="{170B6FAA-DCD8-4B37-A119-707EFAF3A767}" destId="{E2EA8F01-3A68-4D1B-B7C2-B893A2AD3E81}" srcOrd="0" destOrd="0" presId="urn:microsoft.com/office/officeart/2005/8/layout/list1"/>
    <dgm:cxn modelId="{F5309206-D0B6-41F4-9DAF-0DFFFC7B5FB2}" type="presParOf" srcId="{170B6FAA-DCD8-4B37-A119-707EFAF3A767}" destId="{8290C924-FEAE-49BF-9A8D-0D7CDF9983DD}" srcOrd="1" destOrd="0" presId="urn:microsoft.com/office/officeart/2005/8/layout/list1"/>
    <dgm:cxn modelId="{E7FC06B7-510E-4D1D-BA03-C2EF24706D81}" type="presParOf" srcId="{4D2D07ED-8D39-4E0B-88A1-0DC4CEEDCC23}" destId="{25390F4D-8CA9-499C-8E65-C9E92BF16717}" srcOrd="5" destOrd="0" presId="urn:microsoft.com/office/officeart/2005/8/layout/list1"/>
    <dgm:cxn modelId="{65E92B3A-D732-41E6-A596-E3537B617824}" type="presParOf" srcId="{4D2D07ED-8D39-4E0B-88A1-0DC4CEEDCC23}" destId="{D0B5D5BB-56E5-4135-A110-30F55A6E88E7}" srcOrd="6" destOrd="0" presId="urn:microsoft.com/office/officeart/2005/8/layout/list1"/>
    <dgm:cxn modelId="{C9B1C219-9A5B-472D-9FDA-05DF79D9ED61}" type="presParOf" srcId="{4D2D07ED-8D39-4E0B-88A1-0DC4CEEDCC23}" destId="{DD3B5728-7418-44CA-B93A-D13D67F1344B}" srcOrd="7" destOrd="0" presId="urn:microsoft.com/office/officeart/2005/8/layout/list1"/>
    <dgm:cxn modelId="{205B1E6C-EAF2-4CF3-ACCF-01A05C245A54}" type="presParOf" srcId="{4D2D07ED-8D39-4E0B-88A1-0DC4CEEDCC23}" destId="{154D5389-01D0-49D6-9CE7-BB54541A0897}" srcOrd="8" destOrd="0" presId="urn:microsoft.com/office/officeart/2005/8/layout/list1"/>
    <dgm:cxn modelId="{0D36C2C1-95ED-44CA-A208-E8AED3A15A24}" type="presParOf" srcId="{154D5389-01D0-49D6-9CE7-BB54541A0897}" destId="{94B10EC8-5531-4AB1-843B-53BD805A2DA7}" srcOrd="0" destOrd="0" presId="urn:microsoft.com/office/officeart/2005/8/layout/list1"/>
    <dgm:cxn modelId="{9F603656-DC43-4E55-B7F5-AB9A420900DC}" type="presParOf" srcId="{154D5389-01D0-49D6-9CE7-BB54541A0897}" destId="{7529457B-6BF4-40DC-B70D-4EC542DD8DC0}" srcOrd="1" destOrd="0" presId="urn:microsoft.com/office/officeart/2005/8/layout/list1"/>
    <dgm:cxn modelId="{65EA9A6D-8113-44CD-8073-8FADB01A82ED}" type="presParOf" srcId="{4D2D07ED-8D39-4E0B-88A1-0DC4CEEDCC23}" destId="{18B079CF-21EB-4C11-B687-64477C4330C7}" srcOrd="9" destOrd="0" presId="urn:microsoft.com/office/officeart/2005/8/layout/list1"/>
    <dgm:cxn modelId="{268AA42E-5E5D-40D3-BAB8-810F605A03A6}" type="presParOf" srcId="{4D2D07ED-8D39-4E0B-88A1-0DC4CEEDCC23}" destId="{94828A05-07B1-44EC-ACB0-E3A3E366221C}" srcOrd="10" destOrd="0" presId="urn:microsoft.com/office/officeart/2005/8/layout/list1"/>
    <dgm:cxn modelId="{A7DD3EB6-B329-4F37-92F7-94510ACB0EE5}" type="presParOf" srcId="{4D2D07ED-8D39-4E0B-88A1-0DC4CEEDCC23}" destId="{F76C0321-4E74-4353-9240-C0945C782377}" srcOrd="11" destOrd="0" presId="urn:microsoft.com/office/officeart/2005/8/layout/list1"/>
    <dgm:cxn modelId="{7DCEF83A-C272-41E3-AAD0-32EE62A00648}" type="presParOf" srcId="{4D2D07ED-8D39-4E0B-88A1-0DC4CEEDCC23}" destId="{BBFEB9DF-E045-4F55-AA93-465BF0CBA54D}" srcOrd="12" destOrd="0" presId="urn:microsoft.com/office/officeart/2005/8/layout/list1"/>
    <dgm:cxn modelId="{F49657F9-CC39-457D-B2B5-95F12BF32BE7}" type="presParOf" srcId="{BBFEB9DF-E045-4F55-AA93-465BF0CBA54D}" destId="{C1072696-F49F-4A35-BB1A-C9528D3622D3}" srcOrd="0" destOrd="0" presId="urn:microsoft.com/office/officeart/2005/8/layout/list1"/>
    <dgm:cxn modelId="{45D655A4-A2DC-4A13-9898-490CBBF0D1F9}" type="presParOf" srcId="{BBFEB9DF-E045-4F55-AA93-465BF0CBA54D}" destId="{91BFFB2A-C3AF-4373-A133-7A5AD4F6F63D}" srcOrd="1" destOrd="0" presId="urn:microsoft.com/office/officeart/2005/8/layout/list1"/>
    <dgm:cxn modelId="{EC93DEFF-79CB-4A80-AAA3-E32E0A51A625}" type="presParOf" srcId="{4D2D07ED-8D39-4E0B-88A1-0DC4CEEDCC23}" destId="{52DA25F8-A233-4635-90D5-48461401A052}" srcOrd="13" destOrd="0" presId="urn:microsoft.com/office/officeart/2005/8/layout/list1"/>
    <dgm:cxn modelId="{3ABCE813-D14C-44D7-B7F7-B5C5C8A94FBA}" type="presParOf" srcId="{4D2D07ED-8D39-4E0B-88A1-0DC4CEEDCC23}" destId="{E3C9CD09-F08D-4263-9A07-94A6BAF8EE08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42B269-5622-497B-BB84-C5F5E6EBC9B6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537D3332-414A-4EE3-9D39-124526C9F868}">
      <dgm:prSet phldrT="[Texto]" custT="1"/>
      <dgm:spPr/>
      <dgm:t>
        <a:bodyPr/>
        <a:lstStyle/>
        <a:p>
          <a:r>
            <a:rPr lang="pt-BR" sz="2000" b="1" dirty="0" smtClean="0"/>
            <a:t>Coletiva de imprensa: </a:t>
          </a:r>
          <a:r>
            <a:rPr lang="pt-BR" sz="2000" dirty="0" smtClean="0"/>
            <a:t>anúncio da decisão e do desligamento próximo, exposição das razões e dados de pesquisa, agradecimento a mobilização da população e reforço do engajamento e próximos passos.</a:t>
          </a:r>
          <a:endParaRPr lang="pt-BR" sz="2000" dirty="0"/>
        </a:p>
      </dgm:t>
    </dgm:pt>
    <dgm:pt modelId="{40510687-38FC-463D-BBC2-D53DE085941D}" type="parTrans" cxnId="{24DD44D6-71C0-4C11-87D1-597E2C31E25B}">
      <dgm:prSet/>
      <dgm:spPr/>
      <dgm:t>
        <a:bodyPr/>
        <a:lstStyle/>
        <a:p>
          <a:endParaRPr lang="pt-BR"/>
        </a:p>
      </dgm:t>
    </dgm:pt>
    <dgm:pt modelId="{834CAA1A-DECF-4756-BF0D-34886A12CBD4}" type="sibTrans" cxnId="{24DD44D6-71C0-4C11-87D1-597E2C31E25B}">
      <dgm:prSet/>
      <dgm:spPr/>
      <dgm:t>
        <a:bodyPr/>
        <a:lstStyle/>
        <a:p>
          <a:endParaRPr lang="pt-BR"/>
        </a:p>
      </dgm:t>
    </dgm:pt>
    <dgm:pt modelId="{1B9CE48D-85C9-4E35-B59B-FB4A84E9E7C5}">
      <dgm:prSet phldrT="[Texto]" custT="1"/>
      <dgm:spPr/>
      <dgm:t>
        <a:bodyPr/>
        <a:lstStyle/>
        <a:p>
          <a:r>
            <a:rPr lang="pt-BR" sz="2000" b="1" dirty="0" smtClean="0"/>
            <a:t>Comunicado oficial: </a:t>
          </a:r>
          <a:r>
            <a:rPr lang="pt-BR" sz="2000" b="0" dirty="0" smtClean="0"/>
            <a:t>anúncio da decisão e próximos passos e rede nacional</a:t>
          </a:r>
          <a:endParaRPr lang="pt-BR" sz="2000" b="0" dirty="0"/>
        </a:p>
      </dgm:t>
    </dgm:pt>
    <dgm:pt modelId="{0B9A540E-C034-4464-8A13-F5A390A46DD1}" type="parTrans" cxnId="{B1D4DDDE-C2D9-4316-A370-46A491B65119}">
      <dgm:prSet/>
      <dgm:spPr/>
      <dgm:t>
        <a:bodyPr/>
        <a:lstStyle/>
        <a:p>
          <a:endParaRPr lang="pt-BR"/>
        </a:p>
      </dgm:t>
    </dgm:pt>
    <dgm:pt modelId="{282E647B-0510-48B2-83D9-9047585E3AA7}" type="sibTrans" cxnId="{B1D4DDDE-C2D9-4316-A370-46A491B65119}">
      <dgm:prSet/>
      <dgm:spPr/>
      <dgm:t>
        <a:bodyPr/>
        <a:lstStyle/>
        <a:p>
          <a:endParaRPr lang="pt-BR"/>
        </a:p>
      </dgm:t>
    </dgm:pt>
    <dgm:pt modelId="{9AF7AA6D-A671-4390-9DD5-76A2D704165B}">
      <dgm:prSet phldrT="[Texto]" custT="1"/>
      <dgm:spPr/>
      <dgm:t>
        <a:bodyPr/>
        <a:lstStyle/>
        <a:p>
          <a:r>
            <a:rPr lang="pt-BR" sz="2000" b="1" dirty="0" smtClean="0"/>
            <a:t>Anúncio nas propriedades digitais EAD: </a:t>
          </a:r>
          <a:r>
            <a:rPr lang="pt-BR" sz="2000" b="0" dirty="0" smtClean="0"/>
            <a:t>inclusão de novas datas e reforço do engajamento na conversão</a:t>
          </a:r>
          <a:r>
            <a:rPr lang="pt-BR" sz="2000" b="1" dirty="0" smtClean="0"/>
            <a:t> </a:t>
          </a:r>
          <a:endParaRPr lang="pt-BR" sz="2000" b="0" dirty="0"/>
        </a:p>
      </dgm:t>
    </dgm:pt>
    <dgm:pt modelId="{992AAA17-3A73-46FC-8399-612CB62D175C}" type="parTrans" cxnId="{AAAF7C4A-1387-4576-A26B-4D41854ADCC8}">
      <dgm:prSet/>
      <dgm:spPr/>
      <dgm:t>
        <a:bodyPr/>
        <a:lstStyle/>
        <a:p>
          <a:endParaRPr lang="pt-BR"/>
        </a:p>
      </dgm:t>
    </dgm:pt>
    <dgm:pt modelId="{44888602-7A7D-435B-867C-DEF55ECC32E1}" type="sibTrans" cxnId="{AAAF7C4A-1387-4576-A26B-4D41854ADCC8}">
      <dgm:prSet/>
      <dgm:spPr/>
      <dgm:t>
        <a:bodyPr/>
        <a:lstStyle/>
        <a:p>
          <a:endParaRPr lang="pt-BR"/>
        </a:p>
      </dgm:t>
    </dgm:pt>
    <dgm:pt modelId="{4D2D07ED-8D39-4E0B-88A1-0DC4CEEDCC23}" type="pres">
      <dgm:prSet presAssocID="{9442B269-5622-497B-BB84-C5F5E6EBC9B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6924B2FC-027A-43C5-86C1-88F50B29E314}" type="pres">
      <dgm:prSet presAssocID="{537D3332-414A-4EE3-9D39-124526C9F868}" presName="parentLin" presStyleCnt="0"/>
      <dgm:spPr/>
    </dgm:pt>
    <dgm:pt modelId="{68923548-18AF-4E00-B64B-0FAF983195CD}" type="pres">
      <dgm:prSet presAssocID="{537D3332-414A-4EE3-9D39-124526C9F868}" presName="parentLeftMargin" presStyleLbl="node1" presStyleIdx="0" presStyleCnt="3"/>
      <dgm:spPr/>
      <dgm:t>
        <a:bodyPr/>
        <a:lstStyle/>
        <a:p>
          <a:endParaRPr lang="pt-BR"/>
        </a:p>
      </dgm:t>
    </dgm:pt>
    <dgm:pt modelId="{17A2D6B0-D3F3-41D5-B9A0-44578AD829C6}" type="pres">
      <dgm:prSet presAssocID="{537D3332-414A-4EE3-9D39-124526C9F868}" presName="parentText" presStyleLbl="node1" presStyleIdx="0" presStyleCnt="3" custScaleX="140102" custScaleY="139126" custLinFactNeighborX="14565" custLinFactNeighborY="-4741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C4EAE64-D88A-4090-B526-7EC36E8009A3}" type="pres">
      <dgm:prSet presAssocID="{537D3332-414A-4EE3-9D39-124526C9F868}" presName="negativeSpace" presStyleCnt="0"/>
      <dgm:spPr/>
    </dgm:pt>
    <dgm:pt modelId="{F66329A2-D8B4-4B07-B1D8-3D6545DA5336}" type="pres">
      <dgm:prSet presAssocID="{537D3332-414A-4EE3-9D39-124526C9F868}" presName="childText" presStyleLbl="conFgAcc1" presStyleIdx="0" presStyleCnt="3">
        <dgm:presLayoutVars>
          <dgm:bulletEnabled val="1"/>
        </dgm:presLayoutVars>
      </dgm:prSet>
      <dgm:spPr/>
    </dgm:pt>
    <dgm:pt modelId="{6E49F6F7-8334-4EBD-8E65-B21DE30BC0FC}" type="pres">
      <dgm:prSet presAssocID="{834CAA1A-DECF-4756-BF0D-34886A12CBD4}" presName="spaceBetweenRectangles" presStyleCnt="0"/>
      <dgm:spPr/>
    </dgm:pt>
    <dgm:pt modelId="{170B6FAA-DCD8-4B37-A119-707EFAF3A767}" type="pres">
      <dgm:prSet presAssocID="{1B9CE48D-85C9-4E35-B59B-FB4A84E9E7C5}" presName="parentLin" presStyleCnt="0"/>
      <dgm:spPr/>
    </dgm:pt>
    <dgm:pt modelId="{E2EA8F01-3A68-4D1B-B7C2-B893A2AD3E81}" type="pres">
      <dgm:prSet presAssocID="{1B9CE48D-85C9-4E35-B59B-FB4A84E9E7C5}" presName="parentLeftMargin" presStyleLbl="node1" presStyleIdx="0" presStyleCnt="3"/>
      <dgm:spPr/>
      <dgm:t>
        <a:bodyPr/>
        <a:lstStyle/>
        <a:p>
          <a:endParaRPr lang="pt-BR"/>
        </a:p>
      </dgm:t>
    </dgm:pt>
    <dgm:pt modelId="{8290C924-FEAE-49BF-9A8D-0D7CDF9983DD}" type="pres">
      <dgm:prSet presAssocID="{1B9CE48D-85C9-4E35-B59B-FB4A84E9E7C5}" presName="parentText" presStyleLbl="node1" presStyleIdx="1" presStyleCnt="3" custScaleX="142857" custScaleY="129428" custLinFactNeighborX="-10123" custLinFactNeighborY="-192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5390F4D-8CA9-499C-8E65-C9E92BF16717}" type="pres">
      <dgm:prSet presAssocID="{1B9CE48D-85C9-4E35-B59B-FB4A84E9E7C5}" presName="negativeSpace" presStyleCnt="0"/>
      <dgm:spPr/>
    </dgm:pt>
    <dgm:pt modelId="{D0B5D5BB-56E5-4135-A110-30F55A6E88E7}" type="pres">
      <dgm:prSet presAssocID="{1B9CE48D-85C9-4E35-B59B-FB4A84E9E7C5}" presName="childText" presStyleLbl="conFgAcc1" presStyleIdx="1" presStyleCnt="3">
        <dgm:presLayoutVars>
          <dgm:bulletEnabled val="1"/>
        </dgm:presLayoutVars>
      </dgm:prSet>
      <dgm:spPr/>
    </dgm:pt>
    <dgm:pt modelId="{DD3B5728-7418-44CA-B93A-D13D67F1344B}" type="pres">
      <dgm:prSet presAssocID="{282E647B-0510-48B2-83D9-9047585E3AA7}" presName="spaceBetweenRectangles" presStyleCnt="0"/>
      <dgm:spPr/>
    </dgm:pt>
    <dgm:pt modelId="{154D5389-01D0-49D6-9CE7-BB54541A0897}" type="pres">
      <dgm:prSet presAssocID="{9AF7AA6D-A671-4390-9DD5-76A2D704165B}" presName="parentLin" presStyleCnt="0"/>
      <dgm:spPr/>
    </dgm:pt>
    <dgm:pt modelId="{94B10EC8-5531-4AB1-843B-53BD805A2DA7}" type="pres">
      <dgm:prSet presAssocID="{9AF7AA6D-A671-4390-9DD5-76A2D704165B}" presName="parentLeftMargin" presStyleLbl="node1" presStyleIdx="1" presStyleCnt="3"/>
      <dgm:spPr/>
      <dgm:t>
        <a:bodyPr/>
        <a:lstStyle/>
        <a:p>
          <a:endParaRPr lang="pt-BR"/>
        </a:p>
      </dgm:t>
    </dgm:pt>
    <dgm:pt modelId="{7529457B-6BF4-40DC-B70D-4EC542DD8DC0}" type="pres">
      <dgm:prSet presAssocID="{9AF7AA6D-A671-4390-9DD5-76A2D704165B}" presName="parentText" presStyleLbl="node1" presStyleIdx="2" presStyleCnt="3" custScaleX="142857" custScaleY="128832" custLinFactNeighborX="515" custLinFactNeighborY="817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8B079CF-21EB-4C11-B687-64477C4330C7}" type="pres">
      <dgm:prSet presAssocID="{9AF7AA6D-A671-4390-9DD5-76A2D704165B}" presName="negativeSpace" presStyleCnt="0"/>
      <dgm:spPr/>
    </dgm:pt>
    <dgm:pt modelId="{94828A05-07B1-44EC-ACB0-E3A3E366221C}" type="pres">
      <dgm:prSet presAssocID="{9AF7AA6D-A671-4390-9DD5-76A2D704165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36B3866-54A0-4C9B-9C42-D73535432F26}" type="presOf" srcId="{9AF7AA6D-A671-4390-9DD5-76A2D704165B}" destId="{7529457B-6BF4-40DC-B70D-4EC542DD8DC0}" srcOrd="1" destOrd="0" presId="urn:microsoft.com/office/officeart/2005/8/layout/list1"/>
    <dgm:cxn modelId="{BECB59FD-25E7-44CD-888C-027770FF8DA7}" type="presOf" srcId="{537D3332-414A-4EE3-9D39-124526C9F868}" destId="{68923548-18AF-4E00-B64B-0FAF983195CD}" srcOrd="0" destOrd="0" presId="urn:microsoft.com/office/officeart/2005/8/layout/list1"/>
    <dgm:cxn modelId="{1A0FD29F-D231-4543-A6F1-AB2382AB3656}" type="presOf" srcId="{537D3332-414A-4EE3-9D39-124526C9F868}" destId="{17A2D6B0-D3F3-41D5-B9A0-44578AD829C6}" srcOrd="1" destOrd="0" presId="urn:microsoft.com/office/officeart/2005/8/layout/list1"/>
    <dgm:cxn modelId="{F50B4D9C-FB55-41BD-B254-40CFFB1A23F8}" type="presOf" srcId="{1B9CE48D-85C9-4E35-B59B-FB4A84E9E7C5}" destId="{E2EA8F01-3A68-4D1B-B7C2-B893A2AD3E81}" srcOrd="0" destOrd="0" presId="urn:microsoft.com/office/officeart/2005/8/layout/list1"/>
    <dgm:cxn modelId="{AAAF7C4A-1387-4576-A26B-4D41854ADCC8}" srcId="{9442B269-5622-497B-BB84-C5F5E6EBC9B6}" destId="{9AF7AA6D-A671-4390-9DD5-76A2D704165B}" srcOrd="2" destOrd="0" parTransId="{992AAA17-3A73-46FC-8399-612CB62D175C}" sibTransId="{44888602-7A7D-435B-867C-DEF55ECC32E1}"/>
    <dgm:cxn modelId="{4E2BDC66-5344-4E89-8BD2-921E5C3B51EA}" type="presOf" srcId="{1B9CE48D-85C9-4E35-B59B-FB4A84E9E7C5}" destId="{8290C924-FEAE-49BF-9A8D-0D7CDF9983DD}" srcOrd="1" destOrd="0" presId="urn:microsoft.com/office/officeart/2005/8/layout/list1"/>
    <dgm:cxn modelId="{24DD44D6-71C0-4C11-87D1-597E2C31E25B}" srcId="{9442B269-5622-497B-BB84-C5F5E6EBC9B6}" destId="{537D3332-414A-4EE3-9D39-124526C9F868}" srcOrd="0" destOrd="0" parTransId="{40510687-38FC-463D-BBC2-D53DE085941D}" sibTransId="{834CAA1A-DECF-4756-BF0D-34886A12CBD4}"/>
    <dgm:cxn modelId="{B1D4DDDE-C2D9-4316-A370-46A491B65119}" srcId="{9442B269-5622-497B-BB84-C5F5E6EBC9B6}" destId="{1B9CE48D-85C9-4E35-B59B-FB4A84E9E7C5}" srcOrd="1" destOrd="0" parTransId="{0B9A540E-C034-4464-8A13-F5A390A46DD1}" sibTransId="{282E647B-0510-48B2-83D9-9047585E3AA7}"/>
    <dgm:cxn modelId="{9D0F7F41-BF25-4ED4-A99A-A00F0D99F497}" type="presOf" srcId="{9AF7AA6D-A671-4390-9DD5-76A2D704165B}" destId="{94B10EC8-5531-4AB1-843B-53BD805A2DA7}" srcOrd="0" destOrd="0" presId="urn:microsoft.com/office/officeart/2005/8/layout/list1"/>
    <dgm:cxn modelId="{A6275DE9-C02F-4419-A138-166A89C6B0D8}" type="presOf" srcId="{9442B269-5622-497B-BB84-C5F5E6EBC9B6}" destId="{4D2D07ED-8D39-4E0B-88A1-0DC4CEEDCC23}" srcOrd="0" destOrd="0" presId="urn:microsoft.com/office/officeart/2005/8/layout/list1"/>
    <dgm:cxn modelId="{847B1B54-3878-4880-99F5-F94125A27085}" type="presParOf" srcId="{4D2D07ED-8D39-4E0B-88A1-0DC4CEEDCC23}" destId="{6924B2FC-027A-43C5-86C1-88F50B29E314}" srcOrd="0" destOrd="0" presId="urn:microsoft.com/office/officeart/2005/8/layout/list1"/>
    <dgm:cxn modelId="{0076EFC9-EBDD-45BF-BA71-19DEB53FAA74}" type="presParOf" srcId="{6924B2FC-027A-43C5-86C1-88F50B29E314}" destId="{68923548-18AF-4E00-B64B-0FAF983195CD}" srcOrd="0" destOrd="0" presId="urn:microsoft.com/office/officeart/2005/8/layout/list1"/>
    <dgm:cxn modelId="{6EC9A50F-E000-4D1E-910C-4E2E80FA3570}" type="presParOf" srcId="{6924B2FC-027A-43C5-86C1-88F50B29E314}" destId="{17A2D6B0-D3F3-41D5-B9A0-44578AD829C6}" srcOrd="1" destOrd="0" presId="urn:microsoft.com/office/officeart/2005/8/layout/list1"/>
    <dgm:cxn modelId="{5C00508A-195E-44CE-817C-EA93BD2D1AEF}" type="presParOf" srcId="{4D2D07ED-8D39-4E0B-88A1-0DC4CEEDCC23}" destId="{0C4EAE64-D88A-4090-B526-7EC36E8009A3}" srcOrd="1" destOrd="0" presId="urn:microsoft.com/office/officeart/2005/8/layout/list1"/>
    <dgm:cxn modelId="{0620E226-7210-437D-8B49-5A03053463E2}" type="presParOf" srcId="{4D2D07ED-8D39-4E0B-88A1-0DC4CEEDCC23}" destId="{F66329A2-D8B4-4B07-B1D8-3D6545DA5336}" srcOrd="2" destOrd="0" presId="urn:microsoft.com/office/officeart/2005/8/layout/list1"/>
    <dgm:cxn modelId="{8C0F70EC-9B9C-490B-88A8-935256693BF4}" type="presParOf" srcId="{4D2D07ED-8D39-4E0B-88A1-0DC4CEEDCC23}" destId="{6E49F6F7-8334-4EBD-8E65-B21DE30BC0FC}" srcOrd="3" destOrd="0" presId="urn:microsoft.com/office/officeart/2005/8/layout/list1"/>
    <dgm:cxn modelId="{CCB34985-E9BC-4D63-9E69-F42A2B2CB6CF}" type="presParOf" srcId="{4D2D07ED-8D39-4E0B-88A1-0DC4CEEDCC23}" destId="{170B6FAA-DCD8-4B37-A119-707EFAF3A767}" srcOrd="4" destOrd="0" presId="urn:microsoft.com/office/officeart/2005/8/layout/list1"/>
    <dgm:cxn modelId="{9B1EA42D-6BF6-4FEE-A737-CCBAD310DDA9}" type="presParOf" srcId="{170B6FAA-DCD8-4B37-A119-707EFAF3A767}" destId="{E2EA8F01-3A68-4D1B-B7C2-B893A2AD3E81}" srcOrd="0" destOrd="0" presId="urn:microsoft.com/office/officeart/2005/8/layout/list1"/>
    <dgm:cxn modelId="{762B8C68-BC2B-4421-8D81-B14B36532899}" type="presParOf" srcId="{170B6FAA-DCD8-4B37-A119-707EFAF3A767}" destId="{8290C924-FEAE-49BF-9A8D-0D7CDF9983DD}" srcOrd="1" destOrd="0" presId="urn:microsoft.com/office/officeart/2005/8/layout/list1"/>
    <dgm:cxn modelId="{4CD8E147-CB96-498B-816E-EF0A6D4C016E}" type="presParOf" srcId="{4D2D07ED-8D39-4E0B-88A1-0DC4CEEDCC23}" destId="{25390F4D-8CA9-499C-8E65-C9E92BF16717}" srcOrd="5" destOrd="0" presId="urn:microsoft.com/office/officeart/2005/8/layout/list1"/>
    <dgm:cxn modelId="{1F38A9BD-64C5-4E4E-A4D3-752429F12385}" type="presParOf" srcId="{4D2D07ED-8D39-4E0B-88A1-0DC4CEEDCC23}" destId="{D0B5D5BB-56E5-4135-A110-30F55A6E88E7}" srcOrd="6" destOrd="0" presId="urn:microsoft.com/office/officeart/2005/8/layout/list1"/>
    <dgm:cxn modelId="{35409EA0-5410-4C21-A359-411D93887FA9}" type="presParOf" srcId="{4D2D07ED-8D39-4E0B-88A1-0DC4CEEDCC23}" destId="{DD3B5728-7418-44CA-B93A-D13D67F1344B}" srcOrd="7" destOrd="0" presId="urn:microsoft.com/office/officeart/2005/8/layout/list1"/>
    <dgm:cxn modelId="{834A20DE-28C1-47E3-8ECB-34A985901D5F}" type="presParOf" srcId="{4D2D07ED-8D39-4E0B-88A1-0DC4CEEDCC23}" destId="{154D5389-01D0-49D6-9CE7-BB54541A0897}" srcOrd="8" destOrd="0" presId="urn:microsoft.com/office/officeart/2005/8/layout/list1"/>
    <dgm:cxn modelId="{A4BD3EDD-CAAE-4744-B61C-74A937822B6F}" type="presParOf" srcId="{154D5389-01D0-49D6-9CE7-BB54541A0897}" destId="{94B10EC8-5531-4AB1-843B-53BD805A2DA7}" srcOrd="0" destOrd="0" presId="urn:microsoft.com/office/officeart/2005/8/layout/list1"/>
    <dgm:cxn modelId="{30E09F32-DA23-4EDB-994F-8F15BFB40D87}" type="presParOf" srcId="{154D5389-01D0-49D6-9CE7-BB54541A0897}" destId="{7529457B-6BF4-40DC-B70D-4EC542DD8DC0}" srcOrd="1" destOrd="0" presId="urn:microsoft.com/office/officeart/2005/8/layout/list1"/>
    <dgm:cxn modelId="{84F0B410-AF74-40F8-909E-E229D7C01E9D}" type="presParOf" srcId="{4D2D07ED-8D39-4E0B-88A1-0DC4CEEDCC23}" destId="{18B079CF-21EB-4C11-B687-64477C4330C7}" srcOrd="9" destOrd="0" presId="urn:microsoft.com/office/officeart/2005/8/layout/list1"/>
    <dgm:cxn modelId="{64CD6F82-0105-44B8-AE8E-59475718BBAC}" type="presParOf" srcId="{4D2D07ED-8D39-4E0B-88A1-0DC4CEEDCC23}" destId="{94828A05-07B1-44EC-ACB0-E3A3E366221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7642EF-93B7-4352-96D7-F9B546880EC7}">
      <dsp:nvSpPr>
        <dsp:cNvPr id="0" name=""/>
        <dsp:cNvSpPr/>
      </dsp:nvSpPr>
      <dsp:spPr>
        <a:xfrm rot="5400000">
          <a:off x="-184026" y="187472"/>
          <a:ext cx="1226846" cy="85879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800" b="1" kern="1200" dirty="0" smtClean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800" b="1" kern="1200" dirty="0"/>
        </a:p>
      </dsp:txBody>
      <dsp:txXfrm rot="-5400000">
        <a:off x="1" y="432841"/>
        <a:ext cx="858792" cy="368054"/>
      </dsp:txXfrm>
    </dsp:sp>
    <dsp:sp modelId="{7B461903-DE86-439D-87CD-15175158FD5A}">
      <dsp:nvSpPr>
        <dsp:cNvPr id="0" name=""/>
        <dsp:cNvSpPr/>
      </dsp:nvSpPr>
      <dsp:spPr>
        <a:xfrm rot="5400000">
          <a:off x="5013941" y="-4151703"/>
          <a:ext cx="797869" cy="91081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200" kern="1200" dirty="0" smtClean="0"/>
            <a:t>Tomada de decisão sobre o desligamento ou não do sinal em Rio Verde</a:t>
          </a:r>
          <a:endParaRPr lang="pt-BR" sz="2200" kern="1200" dirty="0"/>
        </a:p>
      </dsp:txBody>
      <dsp:txXfrm rot="-5400000">
        <a:off x="858793" y="42394"/>
        <a:ext cx="9069218" cy="719971"/>
      </dsp:txXfrm>
    </dsp:sp>
    <dsp:sp modelId="{6FCB5F86-51E0-45FD-AC11-B22B98D8C201}">
      <dsp:nvSpPr>
        <dsp:cNvPr id="0" name=""/>
        <dsp:cNvSpPr/>
      </dsp:nvSpPr>
      <dsp:spPr>
        <a:xfrm rot="5400000">
          <a:off x="-184026" y="1214419"/>
          <a:ext cx="1226846" cy="85879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800" b="1" kern="1200" dirty="0" smtClean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2800" b="1" kern="1200" dirty="0"/>
        </a:p>
      </dsp:txBody>
      <dsp:txXfrm rot="-5400000">
        <a:off x="1" y="1459788"/>
        <a:ext cx="858792" cy="368054"/>
      </dsp:txXfrm>
    </dsp:sp>
    <dsp:sp modelId="{AA555B37-A907-4BE5-AEC7-43505055D56E}">
      <dsp:nvSpPr>
        <dsp:cNvPr id="0" name=""/>
        <dsp:cNvSpPr/>
      </dsp:nvSpPr>
      <dsp:spPr>
        <a:xfrm rot="5400000">
          <a:off x="5014151" y="-3124966"/>
          <a:ext cx="797450" cy="91081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pt-BR" sz="2200" kern="1200" dirty="0"/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pt-BR" sz="2200" kern="1200" dirty="0" smtClean="0"/>
            <a:t> Alinhamento do discurso com </a:t>
          </a:r>
          <a:r>
            <a:rPr lang="pt-BR" sz="2200" kern="1200" dirty="0" err="1" smtClean="0"/>
            <a:t>Minicom</a:t>
          </a:r>
          <a:r>
            <a:rPr lang="pt-BR" sz="2200" kern="1200" dirty="0" smtClean="0"/>
            <a:t>, Anatel, </a:t>
          </a:r>
          <a:r>
            <a:rPr lang="pt-BR" sz="2200" kern="1200" dirty="0" err="1" smtClean="0"/>
            <a:t>RDFs</a:t>
          </a:r>
          <a:r>
            <a:rPr lang="pt-BR" sz="2200" kern="1200" dirty="0" smtClean="0"/>
            <a:t>, Operadoras e EAD e definição de porta-voz para o anúncio oficial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endParaRPr lang="pt-BR" sz="2200" kern="1200" dirty="0"/>
        </a:p>
      </dsp:txBody>
      <dsp:txXfrm rot="-5400000">
        <a:off x="858793" y="1069320"/>
        <a:ext cx="9069239" cy="719594"/>
      </dsp:txXfrm>
    </dsp:sp>
    <dsp:sp modelId="{AB270301-5BBF-4CBE-A54B-D2BDE9641AD0}">
      <dsp:nvSpPr>
        <dsp:cNvPr id="0" name=""/>
        <dsp:cNvSpPr/>
      </dsp:nvSpPr>
      <dsp:spPr>
        <a:xfrm rot="5400000">
          <a:off x="-184026" y="2241365"/>
          <a:ext cx="1226846" cy="858792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85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3200" b="1" kern="1200" dirty="0"/>
        </a:p>
      </dsp:txBody>
      <dsp:txXfrm rot="-5400000">
        <a:off x="1" y="2486734"/>
        <a:ext cx="858792" cy="368054"/>
      </dsp:txXfrm>
    </dsp:sp>
    <dsp:sp modelId="{D4F18848-3E65-498C-A86A-0F820D8EA501}">
      <dsp:nvSpPr>
        <dsp:cNvPr id="0" name=""/>
        <dsp:cNvSpPr/>
      </dsp:nvSpPr>
      <dsp:spPr>
        <a:xfrm rot="5400000">
          <a:off x="5014151" y="-2098019"/>
          <a:ext cx="797450" cy="91081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algn="ctr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BR" sz="2200" kern="1200" dirty="0" smtClean="0"/>
            <a:t>Alinhamento com </a:t>
          </a:r>
          <a:r>
            <a:rPr lang="pt-BR" sz="2200" kern="1200" dirty="0" err="1" smtClean="0"/>
            <a:t>RDFs</a:t>
          </a:r>
          <a:r>
            <a:rPr lang="pt-BR" sz="2200" kern="1200" dirty="0" smtClean="0"/>
            <a:t> exibição de comunicado oficial sobre a decisão para ser veiculado no dia 30/11 em Rio Verde</a:t>
          </a:r>
          <a:endParaRPr lang="pt-BR" sz="2200" kern="1200" dirty="0"/>
        </a:p>
      </dsp:txBody>
      <dsp:txXfrm rot="-5400000">
        <a:off x="858793" y="2096267"/>
        <a:ext cx="9069239" cy="7195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6329A2-D8B4-4B07-B1D8-3D6545DA5336}">
      <dsp:nvSpPr>
        <dsp:cNvPr id="0" name=""/>
        <dsp:cNvSpPr/>
      </dsp:nvSpPr>
      <dsp:spPr>
        <a:xfrm>
          <a:off x="0" y="583729"/>
          <a:ext cx="9248503" cy="529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A2D6B0-D3F3-41D5-B9A0-44578AD829C6}">
      <dsp:nvSpPr>
        <dsp:cNvPr id="0" name=""/>
        <dsp:cNvSpPr/>
      </dsp:nvSpPr>
      <dsp:spPr>
        <a:xfrm>
          <a:off x="452950" y="1828"/>
          <a:ext cx="8795552" cy="86246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700" tIns="0" rIns="2447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/>
            <a:t>Evento comemorativo com presença da imprensa e autoridades: </a:t>
          </a:r>
          <a:r>
            <a:rPr lang="pt-BR" sz="2000" kern="1200" dirty="0" smtClean="0"/>
            <a:t>anúncio do desligamento, agradecimentos a população, varejo, entidades de classe, prefeitura e secretarias.</a:t>
          </a:r>
          <a:endParaRPr lang="pt-BR" sz="2000" kern="1200" dirty="0"/>
        </a:p>
      </dsp:txBody>
      <dsp:txXfrm>
        <a:off x="495052" y="43930"/>
        <a:ext cx="8711348" cy="778265"/>
      </dsp:txXfrm>
    </dsp:sp>
    <dsp:sp modelId="{D0B5D5BB-56E5-4135-A110-30F55A6E88E7}">
      <dsp:nvSpPr>
        <dsp:cNvPr id="0" name=""/>
        <dsp:cNvSpPr/>
      </dsp:nvSpPr>
      <dsp:spPr>
        <a:xfrm>
          <a:off x="0" y="1718719"/>
          <a:ext cx="9248503" cy="529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90C924-FEAE-49BF-9A8D-0D7CDF9983DD}">
      <dsp:nvSpPr>
        <dsp:cNvPr id="0" name=""/>
        <dsp:cNvSpPr/>
      </dsp:nvSpPr>
      <dsp:spPr>
        <a:xfrm>
          <a:off x="398567" y="1214401"/>
          <a:ext cx="8804965" cy="8023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700" tIns="0" rIns="2447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/>
            <a:t>Noticiário exclusivo (parceria com emissora local): </a:t>
          </a:r>
          <a:r>
            <a:rPr lang="pt-BR" sz="2000" b="0" kern="1200" dirty="0" smtClean="0"/>
            <a:t>cobertura do evento de lançamento, relembrar processo de desligamento e evolução vivido em Rio Verde, reforçar o ineditismo no Brasil e o progresso para a cidade</a:t>
          </a:r>
          <a:r>
            <a:rPr lang="pt-BR" sz="2000" kern="1200" dirty="0" smtClean="0"/>
            <a:t>.</a:t>
          </a:r>
          <a:endParaRPr lang="pt-BR" sz="2000" kern="1200" dirty="0"/>
        </a:p>
      </dsp:txBody>
      <dsp:txXfrm>
        <a:off x="437734" y="1253568"/>
        <a:ext cx="8726631" cy="724016"/>
      </dsp:txXfrm>
    </dsp:sp>
    <dsp:sp modelId="{94828A05-07B1-44EC-ACB0-E3A3E366221C}">
      <dsp:nvSpPr>
        <dsp:cNvPr id="0" name=""/>
        <dsp:cNvSpPr/>
      </dsp:nvSpPr>
      <dsp:spPr>
        <a:xfrm>
          <a:off x="0" y="2850014"/>
          <a:ext cx="9248503" cy="529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29457B-6BF4-40DC-B70D-4EC542DD8DC0}">
      <dsp:nvSpPr>
        <dsp:cNvPr id="0" name=""/>
        <dsp:cNvSpPr/>
      </dsp:nvSpPr>
      <dsp:spPr>
        <a:xfrm>
          <a:off x="442564" y="2366384"/>
          <a:ext cx="8805938" cy="7986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700" tIns="0" rIns="2447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/>
            <a:t>Anúncio nas propriedades digitais EAD: </a:t>
          </a:r>
          <a:r>
            <a:rPr lang="pt-BR" sz="2000" b="0" kern="1200" dirty="0" smtClean="0"/>
            <a:t>repercussão nas redes sociais da EAD, banner comemorativo no site, inclusão de fotos e vídeos na galeria do site, cobertura no blog Brasil Rumo a TV Digital</a:t>
          </a:r>
          <a:endParaRPr lang="pt-BR" sz="2000" b="0" kern="1200" dirty="0"/>
        </a:p>
      </dsp:txBody>
      <dsp:txXfrm>
        <a:off x="481551" y="2405371"/>
        <a:ext cx="8727964" cy="720681"/>
      </dsp:txXfrm>
    </dsp:sp>
    <dsp:sp modelId="{E3C9CD09-F08D-4263-9A07-94A6BAF8EE08}">
      <dsp:nvSpPr>
        <dsp:cNvPr id="0" name=""/>
        <dsp:cNvSpPr/>
      </dsp:nvSpPr>
      <dsp:spPr>
        <a:xfrm>
          <a:off x="0" y="3802574"/>
          <a:ext cx="9248503" cy="529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BFFB2A-C3AF-4373-A133-7A5AD4F6F63D}">
      <dsp:nvSpPr>
        <dsp:cNvPr id="0" name=""/>
        <dsp:cNvSpPr/>
      </dsp:nvSpPr>
      <dsp:spPr>
        <a:xfrm>
          <a:off x="443006" y="3492614"/>
          <a:ext cx="8805054" cy="6199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700" tIns="0" rIns="2447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/>
            <a:t>Comunicado oficial: </a:t>
          </a:r>
          <a:r>
            <a:rPr lang="pt-BR" sz="2000" b="0" kern="1200" dirty="0" smtClean="0"/>
            <a:t>anúncio da decisão e próximos passos em rede </a:t>
          </a:r>
          <a:r>
            <a:rPr lang="pt-BR" sz="2000" b="0" kern="1200" dirty="0" smtClean="0"/>
            <a:t>nacional.</a:t>
          </a:r>
          <a:endParaRPr lang="pt-BR" sz="2000" b="0" kern="1200" dirty="0"/>
        </a:p>
      </dsp:txBody>
      <dsp:txXfrm>
        <a:off x="473268" y="3522876"/>
        <a:ext cx="8744530" cy="5593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6329A2-D8B4-4B07-B1D8-3D6545DA5336}">
      <dsp:nvSpPr>
        <dsp:cNvPr id="0" name=""/>
        <dsp:cNvSpPr/>
      </dsp:nvSpPr>
      <dsp:spPr>
        <a:xfrm>
          <a:off x="0" y="695018"/>
          <a:ext cx="9248503" cy="655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A2D6B0-D3F3-41D5-B9A0-44578AD829C6}">
      <dsp:nvSpPr>
        <dsp:cNvPr id="0" name=""/>
        <dsp:cNvSpPr/>
      </dsp:nvSpPr>
      <dsp:spPr>
        <a:xfrm>
          <a:off x="452950" y="0"/>
          <a:ext cx="8795552" cy="10678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700" tIns="0" rIns="2447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/>
            <a:t>Coletiva de imprensa: </a:t>
          </a:r>
          <a:r>
            <a:rPr lang="pt-BR" sz="2000" kern="1200" dirty="0" smtClean="0"/>
            <a:t>anúncio da decisão e do desligamento próximo, exposição das razões e dados de pesquisa, agradecimento a mobilização da população e reforço do engajamento e próximos passos.</a:t>
          </a:r>
          <a:endParaRPr lang="pt-BR" sz="2000" kern="1200" dirty="0"/>
        </a:p>
      </dsp:txBody>
      <dsp:txXfrm>
        <a:off x="505077" y="52127"/>
        <a:ext cx="8691298" cy="963565"/>
      </dsp:txXfrm>
    </dsp:sp>
    <dsp:sp modelId="{D0B5D5BB-56E5-4135-A110-30F55A6E88E7}">
      <dsp:nvSpPr>
        <dsp:cNvPr id="0" name=""/>
        <dsp:cNvSpPr/>
      </dsp:nvSpPr>
      <dsp:spPr>
        <a:xfrm>
          <a:off x="0" y="2100244"/>
          <a:ext cx="9248503" cy="655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90C924-FEAE-49BF-9A8D-0D7CDF9983DD}">
      <dsp:nvSpPr>
        <dsp:cNvPr id="0" name=""/>
        <dsp:cNvSpPr/>
      </dsp:nvSpPr>
      <dsp:spPr>
        <a:xfrm>
          <a:off x="395726" y="1475851"/>
          <a:ext cx="8805938" cy="9933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700" tIns="0" rIns="2447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/>
            <a:t>Comunicado oficial: </a:t>
          </a:r>
          <a:r>
            <a:rPr lang="pt-BR" sz="2000" b="0" kern="1200" dirty="0" smtClean="0"/>
            <a:t>anúncio da decisão e próximos passos e rede nacional</a:t>
          </a:r>
          <a:endParaRPr lang="pt-BR" sz="2000" b="0" kern="1200" dirty="0"/>
        </a:p>
      </dsp:txBody>
      <dsp:txXfrm>
        <a:off x="444219" y="1524344"/>
        <a:ext cx="8708952" cy="896399"/>
      </dsp:txXfrm>
    </dsp:sp>
    <dsp:sp modelId="{94828A05-07B1-44EC-ACB0-E3A3E366221C}">
      <dsp:nvSpPr>
        <dsp:cNvPr id="0" name=""/>
        <dsp:cNvSpPr/>
      </dsp:nvSpPr>
      <dsp:spPr>
        <a:xfrm>
          <a:off x="0" y="3500895"/>
          <a:ext cx="9248503" cy="6552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29457B-6BF4-40DC-B70D-4EC542DD8DC0}">
      <dsp:nvSpPr>
        <dsp:cNvPr id="0" name=""/>
        <dsp:cNvSpPr/>
      </dsp:nvSpPr>
      <dsp:spPr>
        <a:xfrm>
          <a:off x="442564" y="2902114"/>
          <a:ext cx="8805938" cy="98881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700" tIns="0" rIns="244700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000" b="1" kern="1200" dirty="0" smtClean="0"/>
            <a:t>Anúncio nas propriedades digitais EAD: </a:t>
          </a:r>
          <a:r>
            <a:rPr lang="pt-BR" sz="2000" b="0" kern="1200" dirty="0" smtClean="0"/>
            <a:t>inclusão de novas datas e reforço do engajamento na conversão</a:t>
          </a:r>
          <a:r>
            <a:rPr lang="pt-BR" sz="2000" b="1" kern="1200" dirty="0" smtClean="0"/>
            <a:t> </a:t>
          </a:r>
          <a:endParaRPr lang="pt-BR" sz="2000" b="0" kern="1200" dirty="0"/>
        </a:p>
      </dsp:txBody>
      <dsp:txXfrm>
        <a:off x="490834" y="2950384"/>
        <a:ext cx="8709398" cy="8922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8FCFF-D0ED-584C-838B-22F725B3BFA3}" type="datetimeFigureOut">
              <a:rPr lang="pt-BR" smtClean="0"/>
              <a:t>12/11/2015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1B8883-03C1-6F40-90EB-B5875442B91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86246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63D08-11BC-4483-A30D-E471067D73DF}" type="datetimeFigureOut">
              <a:rPr lang="pt-BR" smtClean="0"/>
              <a:t>12/11/2015</a:t>
            </a:fld>
            <a:endParaRPr lang="pt-BR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03AF2-C0C1-4A2D-8FBB-AAB62F03C71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5278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003AF2-C0C1-4A2D-8FBB-AAB62F03C71F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6746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11/12/2015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8"/>
          <p:cNvSpPr/>
          <p:nvPr userDrawn="1"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CaixaDeTexto 6"/>
          <p:cNvSpPr txBox="1"/>
          <p:nvPr userDrawn="1"/>
        </p:nvSpPr>
        <p:spPr>
          <a:xfrm>
            <a:off x="4015315" y="1901279"/>
            <a:ext cx="41613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EAD TV Digital</a:t>
            </a:r>
            <a:endParaRPr lang="pt-BR" sz="4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762000"/>
            <a:ext cx="9720072" cy="1066800"/>
          </a:xfrm>
        </p:spPr>
        <p:txBody>
          <a:bodyPr/>
          <a:lstStyle/>
          <a:p>
            <a:r>
              <a:rPr lang="pt-BR" dirty="0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4128" y="1955800"/>
            <a:ext cx="9720073" cy="43535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11/12/2015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sp>
        <p:nvSpPr>
          <p:cNvPr id="7" name="Rectangle 8"/>
          <p:cNvSpPr/>
          <p:nvPr userDrawn="1"/>
        </p:nvSpPr>
        <p:spPr>
          <a:xfrm>
            <a:off x="0" y="1"/>
            <a:ext cx="12192000" cy="60065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Slide Number"/>
          <p:cNvSpPr txBox="1">
            <a:spLocks/>
          </p:cNvSpPr>
          <p:nvPr userDrawn="1"/>
        </p:nvSpPr>
        <p:spPr>
          <a:xfrm>
            <a:off x="11626852" y="6565901"/>
            <a:ext cx="283633" cy="155575"/>
          </a:xfrm>
          <a:prstGeom prst="rect">
            <a:avLst/>
          </a:prstGeom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858B2695-1EC2-49CB-BF0A-9D181109CEC4}" type="slidenum">
              <a:rPr lang="pt-BR" sz="1000"/>
              <a:pPr eaLnBrk="1" hangingPunct="1"/>
              <a:t>‹nº›</a:t>
            </a:fld>
            <a:endParaRPr lang="pt-BR" sz="1000"/>
          </a:p>
        </p:txBody>
      </p:sp>
    </p:spTree>
    <p:extLst>
      <p:ext uri="{BB962C8B-B14F-4D97-AF65-F5344CB8AC3E}">
        <p14:creationId xmlns:p14="http://schemas.microsoft.com/office/powerpoint/2010/main" val="2124074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11/12/2015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sp>
        <p:nvSpPr>
          <p:cNvPr id="5" name="Rectangle 8"/>
          <p:cNvSpPr/>
          <p:nvPr userDrawn="1"/>
        </p:nvSpPr>
        <p:spPr>
          <a:xfrm>
            <a:off x="0" y="1"/>
            <a:ext cx="12192000" cy="60065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509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vmlDrawing" Target="../drawings/vmlDrawing1.v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to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233618976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9" name="Slide do think-cell" r:id="rId7" imgW="421" imgH="423" progId="TCLayout.ActiveDocument.1">
                  <p:embed/>
                </p:oleObj>
              </mc:Choice>
              <mc:Fallback>
                <p:oleObj name="Slide do think-cell" r:id="rId7" imgW="421" imgH="42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826324"/>
            <a:ext cx="9720072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1966391"/>
            <a:ext cx="9720073" cy="4342969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11/12/2015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8"/>
          <p:cNvSpPr/>
          <p:nvPr userDrawn="1"/>
        </p:nvSpPr>
        <p:spPr>
          <a:xfrm>
            <a:off x="0" y="1"/>
            <a:ext cx="12192000" cy="60065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oleObject" Target="../embeddings/oleObject3.bin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image" Target="../media/image2.emf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29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oleObject" Target="../embeddings/oleObject2.bin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notesSlide" Target="../notesSlides/notesSlide1.xml"/><Relationship Id="rId28" Type="http://schemas.openxmlformats.org/officeDocument/2006/relationships/oleObject" Target="../embeddings/oleObject4.bin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slideLayout" Target="../slideLayouts/slideLayout2.xml"/><Relationship Id="rId27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GIRED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12/</a:t>
            </a:r>
            <a:r>
              <a:rPr lang="pt-BR" dirty="0" err="1" smtClean="0"/>
              <a:t>Nov</a:t>
            </a:r>
            <a:r>
              <a:rPr lang="pt-BR" dirty="0" smtClean="0"/>
              <a:t>/2015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07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dirty="0" smtClean="0"/>
              <a:t>Houve grande esforço dos envolvidos (EAD, </a:t>
            </a:r>
            <a:r>
              <a:rPr lang="pt-BR" sz="4000" dirty="0" err="1" smtClean="0"/>
              <a:t>RDFs</a:t>
            </a:r>
            <a:r>
              <a:rPr lang="pt-BR" sz="4000" dirty="0" smtClean="0"/>
              <a:t> e governo) no processo de digitalização de Rio Verde</a:t>
            </a:r>
            <a:endParaRPr lang="pt-BR" sz="4000" dirty="0"/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2517897" y="2259422"/>
            <a:ext cx="8781143" cy="3844490"/>
          </a:xfrm>
          <a:prstGeom prst="homePlate">
            <a:avLst>
              <a:gd name="adj" fmla="val 13214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180000" tIns="70563" rIns="70563" bIns="70563" anchor="ctr"/>
          <a:lstStyle>
            <a:lvl1pPr marL="127000" indent="-127000" algn="l" defTabSz="979488">
              <a:spcBef>
                <a:spcPct val="60000"/>
              </a:spcBef>
              <a:buChar char="§"/>
              <a:defRPr sz="1200">
                <a:solidFill>
                  <a:schemeClr val="tx1"/>
                </a:solidFill>
                <a:latin typeface="Arial" charset="0"/>
              </a:defRPr>
            </a:lvl1pPr>
            <a:lvl2pPr marL="254000" indent="-127000" algn="l" defTabSz="979488">
              <a:spcBef>
                <a:spcPct val="20000"/>
              </a:spcBef>
              <a:buChar char="–"/>
              <a:defRPr sz="1200">
                <a:solidFill>
                  <a:schemeClr val="tx1"/>
                </a:solidFill>
                <a:latin typeface="Arial" charset="0"/>
              </a:defRPr>
            </a:lvl2pPr>
            <a:lvl3pPr marL="381000" indent="-127000" algn="l" defTabSz="979488">
              <a:spcBef>
                <a:spcPct val="20000"/>
              </a:spcBef>
              <a:buFont typeface="Arial" charset="0"/>
              <a:buChar char="­"/>
              <a:defRPr sz="1200">
                <a:solidFill>
                  <a:schemeClr val="tx1"/>
                </a:solidFill>
                <a:latin typeface="Arial" charset="0"/>
              </a:defRPr>
            </a:lvl3pPr>
            <a:lvl4pPr marL="979488" indent="-122238" algn="l" defTabSz="979488">
              <a:spcBef>
                <a:spcPct val="20000"/>
              </a:spcBef>
              <a:buFont typeface="Arial" charset="0"/>
              <a:buChar char="­"/>
              <a:defRPr sz="1200">
                <a:solidFill>
                  <a:schemeClr val="tx1"/>
                </a:solidFill>
                <a:latin typeface="Arial" charset="0"/>
              </a:defRPr>
            </a:lvl4pPr>
            <a:lvl5pPr marL="1223963" indent="-122238" algn="l" defTabSz="979488">
              <a:spcBef>
                <a:spcPct val="20000"/>
              </a:spcBef>
              <a:buFont typeface="Arial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5pPr>
            <a:lvl6pPr marL="1681163" indent="-122238" defTabSz="97948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6pPr>
            <a:lvl7pPr marL="2138363" indent="-122238" defTabSz="97948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7pPr>
            <a:lvl8pPr marL="2595563" indent="-122238" defTabSz="97948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8pPr>
            <a:lvl9pPr marL="3052763" indent="-122238" defTabSz="979488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-"/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80000" indent="-180000">
              <a:buFont typeface="Arial" panose="020B0604020202020204" pitchFamily="34" charset="0"/>
              <a:buChar char="•"/>
            </a:pPr>
            <a:r>
              <a:rPr lang="pt-BR" altLang="en-US" sz="1600" b="1" dirty="0" smtClean="0"/>
              <a:t>Campanha publicitária </a:t>
            </a:r>
            <a:r>
              <a:rPr lang="pt-BR" altLang="en-US" sz="1600" dirty="0" smtClean="0"/>
              <a:t>contínua (TV, Rádio, OOH, Digital, Marketing Direto)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pt-BR" altLang="en-US" sz="1600" b="1" dirty="0" smtClean="0"/>
              <a:t>Ativações locais </a:t>
            </a:r>
            <a:r>
              <a:rPr lang="pt-BR" altLang="en-US" sz="1600" dirty="0" smtClean="0"/>
              <a:t>(patrocínios, concurso cultural, campanhas de incentivos, blitz locais, panfletagem, parcerias com empresas locais)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pt-BR" altLang="en-US" sz="1600" dirty="0" smtClean="0"/>
              <a:t>Ações de</a:t>
            </a:r>
            <a:r>
              <a:rPr lang="pt-BR" altLang="en-US" sz="1600" b="1" dirty="0" smtClean="0"/>
              <a:t> relações públicas </a:t>
            </a:r>
            <a:r>
              <a:rPr lang="pt-BR" altLang="en-US" sz="1600" dirty="0" smtClean="0"/>
              <a:t>contínuas (relacionamento e encontros com a imprensa)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pt-BR" altLang="en-US" sz="1600" b="1" dirty="0" smtClean="0"/>
              <a:t>Ações de guerrilha </a:t>
            </a:r>
            <a:r>
              <a:rPr lang="pt-BR" altLang="en-US" sz="1600" dirty="0" smtClean="0"/>
              <a:t>(parcerias e negociação com varejo)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pt-BR" altLang="en-US" sz="1600" dirty="0" smtClean="0"/>
              <a:t>Ações de </a:t>
            </a:r>
            <a:r>
              <a:rPr lang="pt-BR" altLang="en-US" sz="1600" b="1" dirty="0" smtClean="0"/>
              <a:t>mobilização social </a:t>
            </a:r>
            <a:r>
              <a:rPr lang="pt-BR" altLang="en-US" sz="1600" dirty="0" smtClean="0"/>
              <a:t>(relacionamento e ativação com comunidade local)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en-GB" altLang="en-US" sz="1600" dirty="0" err="1" smtClean="0"/>
              <a:t>Comunicação</a:t>
            </a:r>
            <a:r>
              <a:rPr lang="en-GB" altLang="en-US" sz="1600" dirty="0" smtClean="0"/>
              <a:t> e </a:t>
            </a:r>
            <a:r>
              <a:rPr lang="en-GB" altLang="en-US" sz="1600" dirty="0" err="1" smtClean="0"/>
              <a:t>relacionamento</a:t>
            </a:r>
            <a:r>
              <a:rPr lang="en-GB" altLang="en-US" sz="1600" dirty="0" smtClean="0"/>
              <a:t> com </a:t>
            </a:r>
            <a:r>
              <a:rPr lang="en-GB" altLang="en-US" sz="1600" b="1" dirty="0" err="1" smtClean="0"/>
              <a:t>público</a:t>
            </a:r>
            <a:r>
              <a:rPr lang="en-GB" altLang="en-US" sz="1600" b="1" dirty="0" smtClean="0"/>
              <a:t> </a:t>
            </a:r>
            <a:r>
              <a:rPr lang="en-GB" altLang="en-US" sz="1600" b="1" dirty="0" err="1" smtClean="0"/>
              <a:t>Bolsa</a:t>
            </a:r>
            <a:r>
              <a:rPr lang="en-GB" altLang="en-US" sz="1600" b="1" dirty="0" smtClean="0"/>
              <a:t> </a:t>
            </a:r>
            <a:r>
              <a:rPr lang="en-GB" altLang="en-US" sz="1600" b="1" dirty="0" err="1" smtClean="0"/>
              <a:t>Família</a:t>
            </a:r>
            <a:r>
              <a:rPr lang="en-GB" altLang="en-US" sz="1600" b="1" dirty="0" smtClean="0"/>
              <a:t> </a:t>
            </a:r>
            <a:r>
              <a:rPr lang="en-GB" altLang="en-US" sz="1600" dirty="0" smtClean="0"/>
              <a:t>e </a:t>
            </a:r>
            <a:r>
              <a:rPr lang="en-GB" altLang="en-US" sz="1600" dirty="0" err="1" smtClean="0"/>
              <a:t>distribuição</a:t>
            </a:r>
            <a:r>
              <a:rPr lang="en-GB" altLang="en-US" sz="1600" dirty="0" smtClean="0"/>
              <a:t> de kits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en-GB" altLang="en-US" sz="1600" dirty="0" err="1" smtClean="0"/>
              <a:t>Cumprimento</a:t>
            </a:r>
            <a:r>
              <a:rPr lang="en-GB" altLang="en-US" sz="1600" dirty="0" smtClean="0"/>
              <a:t> da </a:t>
            </a:r>
            <a:r>
              <a:rPr lang="en-GB" altLang="en-US" sz="1600" b="1" dirty="0" err="1" smtClean="0"/>
              <a:t>Portaria</a:t>
            </a:r>
            <a:r>
              <a:rPr lang="en-GB" altLang="en-US" sz="1600" b="1" dirty="0" smtClean="0"/>
              <a:t> </a:t>
            </a:r>
            <a:r>
              <a:rPr lang="en-GB" altLang="en-US" sz="1600" b="1" dirty="0" err="1" smtClean="0"/>
              <a:t>por</a:t>
            </a:r>
            <a:r>
              <a:rPr lang="en-GB" altLang="en-US" sz="1600" b="1" dirty="0" smtClean="0"/>
              <a:t> RDFs </a:t>
            </a:r>
            <a:r>
              <a:rPr lang="en-GB" altLang="en-US" sz="1600" b="1" dirty="0" err="1" smtClean="0"/>
              <a:t>locais</a:t>
            </a:r>
            <a:endParaRPr lang="en-GB" altLang="en-US" sz="1600" b="1" dirty="0" smtClean="0"/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en-GB" altLang="en-US" sz="1600" b="1" dirty="0" err="1" smtClean="0"/>
              <a:t>Apoio</a:t>
            </a:r>
            <a:r>
              <a:rPr lang="en-GB" altLang="en-US" sz="1600" b="1" dirty="0" smtClean="0"/>
              <a:t> </a:t>
            </a:r>
            <a:r>
              <a:rPr lang="en-GB" altLang="en-US" sz="1600" b="1" dirty="0" err="1" smtClean="0"/>
              <a:t>contínuo</a:t>
            </a:r>
            <a:r>
              <a:rPr lang="en-GB" altLang="en-US" sz="1600" b="1" dirty="0" smtClean="0"/>
              <a:t> </a:t>
            </a:r>
            <a:r>
              <a:rPr lang="en-GB" altLang="en-US" sz="1600" dirty="0" smtClean="0"/>
              <a:t>dos </a:t>
            </a:r>
            <a:r>
              <a:rPr lang="en-GB" altLang="en-US" sz="1600" dirty="0" err="1" smtClean="0"/>
              <a:t>órgãos</a:t>
            </a:r>
            <a:r>
              <a:rPr lang="en-GB" altLang="en-US" sz="1600" dirty="0" smtClean="0"/>
              <a:t> </a:t>
            </a:r>
            <a:r>
              <a:rPr lang="en-GB" altLang="en-US" sz="1600" dirty="0" err="1" smtClean="0"/>
              <a:t>públicos</a:t>
            </a:r>
            <a:r>
              <a:rPr lang="en-GB" altLang="en-US" sz="1600" dirty="0" smtClean="0"/>
              <a:t> </a:t>
            </a:r>
            <a:r>
              <a:rPr lang="en-GB" altLang="en-US" sz="1600" dirty="0" err="1" smtClean="0"/>
              <a:t>locais</a:t>
            </a:r>
            <a:r>
              <a:rPr lang="en-GB" altLang="en-US" sz="1600" dirty="0" smtClean="0"/>
              <a:t>, </a:t>
            </a:r>
            <a:r>
              <a:rPr lang="en-GB" altLang="en-US" sz="1600" dirty="0" err="1" smtClean="0"/>
              <a:t>como</a:t>
            </a:r>
            <a:r>
              <a:rPr lang="en-GB" altLang="en-US" sz="1600" dirty="0" smtClean="0"/>
              <a:t> </a:t>
            </a:r>
            <a:r>
              <a:rPr lang="en-GB" altLang="en-US" sz="1600" dirty="0" err="1" smtClean="0"/>
              <a:t>secretarias</a:t>
            </a:r>
            <a:r>
              <a:rPr lang="en-GB" altLang="en-US" sz="1600" dirty="0" smtClean="0"/>
              <a:t> da </a:t>
            </a:r>
            <a:r>
              <a:rPr lang="en-GB" altLang="en-US" sz="1600" dirty="0" err="1" smtClean="0"/>
              <a:t>Saúde</a:t>
            </a:r>
            <a:r>
              <a:rPr lang="en-GB" altLang="en-US" sz="1600" dirty="0" smtClean="0"/>
              <a:t>, </a:t>
            </a:r>
            <a:r>
              <a:rPr lang="en-GB" altLang="en-US" sz="1600" dirty="0" err="1" smtClean="0"/>
              <a:t>Educação</a:t>
            </a:r>
            <a:r>
              <a:rPr lang="en-GB" altLang="en-US" sz="1600" dirty="0" smtClean="0"/>
              <a:t> e </a:t>
            </a:r>
            <a:r>
              <a:rPr lang="en-GB" altLang="en-US" sz="1600" dirty="0" err="1" smtClean="0"/>
              <a:t>Comunicação</a:t>
            </a:r>
            <a:endParaRPr lang="pt-BR" altLang="en-US" sz="1600" dirty="0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641027" y="2259422"/>
            <a:ext cx="1201627" cy="1224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0563" tIns="70563" rIns="70563" bIns="70563" anchor="ctr"/>
          <a:lstStyle/>
          <a:p>
            <a:pPr algn="ctr" eaLnBrk="0" hangingPunct="0">
              <a:spcBef>
                <a:spcPct val="35000"/>
              </a:spcBef>
              <a:buFontTx/>
              <a:buNone/>
            </a:pPr>
            <a:r>
              <a:rPr lang="pt-BR" altLang="en-US" sz="1568" b="1" dirty="0" smtClean="0"/>
              <a:t>EAD</a:t>
            </a:r>
            <a:endParaRPr lang="pt-BR" altLang="en-US" sz="1568" b="1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641027" y="3569667"/>
            <a:ext cx="1201627" cy="1224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0563" tIns="70563" rIns="70563" bIns="70563" anchor="ctr"/>
          <a:lstStyle/>
          <a:p>
            <a:pPr algn="ctr" eaLnBrk="0" hangingPunct="0">
              <a:spcBef>
                <a:spcPct val="35000"/>
              </a:spcBef>
              <a:buFontTx/>
              <a:buNone/>
            </a:pPr>
            <a:r>
              <a:rPr lang="pt-BR" altLang="en-US" sz="1568" b="1" dirty="0" err="1" smtClean="0"/>
              <a:t>RDFs</a:t>
            </a:r>
            <a:endParaRPr lang="pt-BR" altLang="en-US" sz="1568" b="1" dirty="0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641027" y="4879912"/>
            <a:ext cx="1201627" cy="12240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lIns="70563" tIns="70563" rIns="70563" bIns="70563" anchor="ctr"/>
          <a:lstStyle/>
          <a:p>
            <a:pPr algn="ctr" eaLnBrk="0" hangingPunct="0">
              <a:spcBef>
                <a:spcPct val="35000"/>
              </a:spcBef>
              <a:buFontTx/>
              <a:buNone/>
            </a:pPr>
            <a:r>
              <a:rPr lang="pt-BR" altLang="en-US" sz="1568" b="1" dirty="0" smtClean="0"/>
              <a:t>Governo Local / Órgãos Públicos</a:t>
            </a:r>
            <a:endParaRPr lang="pt-BR" altLang="en-US" sz="1568" b="1" dirty="0"/>
          </a:p>
        </p:txBody>
      </p:sp>
      <p:sp>
        <p:nvSpPr>
          <p:cNvPr id="5" name="Triângulo isósceles 4"/>
          <p:cNvSpPr/>
          <p:nvPr/>
        </p:nvSpPr>
        <p:spPr>
          <a:xfrm rot="5400000">
            <a:off x="743690" y="4072810"/>
            <a:ext cx="2873170" cy="217714"/>
          </a:xfrm>
          <a:prstGeom prst="triangle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245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to 10" hidden="1"/>
          <p:cNvGraphicFramePr>
            <a:graphicFrameLocks noChangeAspect="1"/>
          </p:cNvGraphicFramePr>
          <p:nvPr>
            <p:custDataLst>
              <p:tags r:id="rId2"/>
            </p:custDataLst>
            <p:extLst/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6" name="Slide do think-cell" r:id="rId24" imgW="421" imgH="423" progId="TCLayout.ActiveDocument.1">
                  <p:embed/>
                </p:oleObj>
              </mc:Choice>
              <mc:Fallback>
                <p:oleObj name="Slide do think-cell" r:id="rId24" imgW="421" imgH="42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tângulo 3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pt-BR" sz="1400">
              <a:latin typeface="Tw Cen MT" panose="020B0602020104020603" pitchFamily="34" charset="0"/>
              <a:sym typeface="Tw Cen MT" panose="020B0602020104020603" pitchFamily="34" charset="0"/>
            </a:endParaRPr>
          </a:p>
        </p:txBody>
      </p:sp>
      <p:sp>
        <p:nvSpPr>
          <p:cNvPr id="66" name="Seta para a direita 65"/>
          <p:cNvSpPr/>
          <p:nvPr/>
        </p:nvSpPr>
        <p:spPr>
          <a:xfrm>
            <a:off x="3659069" y="4749800"/>
            <a:ext cx="1469575" cy="476250"/>
          </a:xfrm>
          <a:prstGeom prst="rightArrow">
            <a:avLst>
              <a:gd name="adj1" fmla="val 61463"/>
              <a:gd name="adj2" fmla="val 5000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err="1" smtClean="0"/>
              <a:t>Há</a:t>
            </a:r>
            <a:r>
              <a:rPr lang="en-GB" sz="3600" dirty="0" smtClean="0"/>
              <a:t> </a:t>
            </a:r>
            <a:r>
              <a:rPr lang="en-GB" sz="3600" dirty="0" err="1" smtClean="0"/>
              <a:t>desafios</a:t>
            </a:r>
            <a:r>
              <a:rPr lang="en-GB" sz="3600" dirty="0" smtClean="0"/>
              <a:t> no </a:t>
            </a:r>
            <a:r>
              <a:rPr lang="en-GB" sz="3600" dirty="0" err="1" smtClean="0"/>
              <a:t>atingimento</a:t>
            </a:r>
            <a:r>
              <a:rPr lang="en-GB" sz="3600" dirty="0" smtClean="0"/>
              <a:t> da Meta Da </a:t>
            </a:r>
            <a:r>
              <a:rPr lang="en-GB" sz="3600" dirty="0" err="1" smtClean="0"/>
              <a:t>Pesquisa</a:t>
            </a:r>
            <a:r>
              <a:rPr lang="en-GB" sz="3600" dirty="0" smtClean="0"/>
              <a:t> de </a:t>
            </a:r>
            <a:r>
              <a:rPr lang="en-GB" sz="3600" dirty="0" err="1" smtClean="0"/>
              <a:t>Aferição</a:t>
            </a:r>
            <a:r>
              <a:rPr lang="en-GB" sz="3600" dirty="0" smtClean="0"/>
              <a:t> de 93% Na data do </a:t>
            </a:r>
            <a:r>
              <a:rPr lang="en-GB" sz="3600" dirty="0" err="1" smtClean="0"/>
              <a:t>desligamento</a:t>
            </a:r>
            <a:endParaRPr lang="pt-BR" sz="3600" dirty="0"/>
          </a:p>
        </p:txBody>
      </p:sp>
      <p:graphicFrame>
        <p:nvGraphicFramePr>
          <p:cNvPr id="24" name="Objeto 23"/>
          <p:cNvGraphicFramePr>
            <a:graphicFrameLocks/>
          </p:cNvGraphicFramePr>
          <p:nvPr>
            <p:custDataLst>
              <p:tags r:id="rId4"/>
            </p:custDataLst>
            <p:extLst/>
          </p:nvPr>
        </p:nvGraphicFramePr>
        <p:xfrm>
          <a:off x="800100" y="2590800"/>
          <a:ext cx="4943395" cy="21146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7" name="Gráfico" r:id="rId26" imgW="4943395" imgH="2114642" progId="MSGraph.Chart.8">
                  <p:embed followColorScheme="full"/>
                </p:oleObj>
              </mc:Choice>
              <mc:Fallback>
                <p:oleObj name="Gráfico" r:id="rId26" imgW="4943395" imgH="2114642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800100" y="2590800"/>
                        <a:ext cx="4943395" cy="21146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Seta para a direita 70"/>
          <p:cNvSpPr/>
          <p:nvPr>
            <p:custDataLst>
              <p:tags r:id="rId5"/>
            </p:custDataLst>
          </p:nvPr>
        </p:nvSpPr>
        <p:spPr bwMode="auto">
          <a:xfrm rot="10800000">
            <a:off x="5689600" y="2628900"/>
            <a:ext cx="128588" cy="152400"/>
          </a:xfrm>
          <a:prstGeom prst="rightArrow">
            <a:avLst>
              <a:gd name="adj1" fmla="val 100000"/>
              <a:gd name="adj2" fmla="val 100000"/>
            </a:avLst>
          </a:prstGeom>
          <a:solidFill>
            <a:schemeClr val="tx1"/>
          </a:solidFill>
          <a:ln w="15875" cap="flat" cmpd="sng" algn="ctr">
            <a:noFill/>
            <a:prstDash val="solid"/>
          </a:ln>
          <a:effectLst/>
          <a:extLst>
            <a:ext uri="{91240B29-F687-4f45-9708-019B960494DF}">
              <a14:hiddenLine xmlns="" xmlns:a14="http://schemas.microsoft.com/office/drawing/2010/main" w="15875" cap="flat" cmpd="sng" algn="ctr">
                <a:solidFill>
                  <a:schemeClr val="accent1">
                    <a:shade val="50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3" name="Conector reto 72"/>
          <p:cNvCxnSpPr/>
          <p:nvPr>
            <p:custDataLst>
              <p:tags r:id="rId6"/>
            </p:custDataLst>
          </p:nvPr>
        </p:nvCxnSpPr>
        <p:spPr bwMode="gray">
          <a:xfrm>
            <a:off x="914400" y="2705100"/>
            <a:ext cx="4724400" cy="0"/>
          </a:xfrm>
          <a:prstGeom prst="line">
            <a:avLst/>
          </a:prstGeom>
          <a:ln w="9525">
            <a:solidFill>
              <a:srgbClr val="B42603"/>
            </a:solidFill>
            <a:prstDash val="lg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Espaço Reservado para Texto 45"/>
          <p:cNvSpPr>
            <a:spLocks noGrp="1"/>
          </p:cNvSpPr>
          <p:nvPr>
            <p:custDataLst>
              <p:tags r:id="rId7"/>
            </p:custDataLst>
          </p:nvPr>
        </p:nvSpPr>
        <p:spPr bwMode="auto">
          <a:xfrm>
            <a:off x="5868988" y="2598738"/>
            <a:ext cx="344488" cy="212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0" tIns="0" rIns="0" bIns="0" numCol="1" spcCol="0" anchor="ctr" anchorCtr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8875DBF4-1163-4554-BF99-9520921FF214}" type="datetime'''''''''''9''''''3''''''''''''''''''''''''%'''">
              <a:rPr lang="pt-BR" sz="1400" smtClean="0"/>
              <a:pPr/>
              <a:t>93%</a:t>
            </a:fld>
            <a:endParaRPr lang="pt-BR" sz="1400" dirty="0">
              <a:sym typeface="+mn-lt"/>
            </a:endParaRPr>
          </a:p>
        </p:txBody>
      </p:sp>
      <p:sp>
        <p:nvSpPr>
          <p:cNvPr id="18" name="Espaço Reservado para Texto 16"/>
          <p:cNvSpPr>
            <a:spLocks noGrp="1"/>
          </p:cNvSpPr>
          <p:nvPr>
            <p:custDataLst>
              <p:tags r:id="rId8"/>
            </p:custDataLst>
          </p:nvPr>
        </p:nvSpPr>
        <p:spPr bwMode="auto">
          <a:xfrm>
            <a:off x="2994025" y="4762500"/>
            <a:ext cx="566738" cy="4254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square" lIns="0" tIns="0" rIns="0" bIns="0" numCol="1" spcCol="0" anchor="t" anchorCtr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58333DC3-9973-403C-9BDA-CC726781C280}" type="datetime'''O''nd''a'' 2&#10;(''''''3''''0''''/''0''''9'''''''')'''''''''''">
              <a:rPr lang="pt-BR" sz="1400" b="1" smtClean="0"/>
              <a:pPr/>
              <a:t>Onda 2
(30/09)</a:t>
            </a:fld>
            <a:endParaRPr lang="pt-BR" sz="1400" b="1" dirty="0">
              <a:latin typeface="Tw Cen MT" panose="020B0602020104020603" pitchFamily="34" charset="0"/>
              <a:sym typeface="Tw Cen MT" panose="020B0602020104020603" pitchFamily="34" charset="0"/>
            </a:endParaRPr>
          </a:p>
        </p:txBody>
      </p:sp>
      <p:sp>
        <p:nvSpPr>
          <p:cNvPr id="27" name="Espaço Reservado para Texto 22"/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3079750" y="3549650"/>
            <a:ext cx="395288" cy="212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4EA5F9F1-E0F5-4F80-927C-4F9ED44C76CB}" type="datetime'''''''''''''''''''4''''''''9''''%'''''''''''''''''''''">
              <a:rPr lang="pt-BR" sz="1400" smtClean="0">
                <a:sym typeface="+mn-lt"/>
              </a:rPr>
              <a:pPr marL="0" indent="0" algn="ctr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49%</a:t>
            </a:fld>
            <a:endParaRPr lang="pt-BR" sz="1400" dirty="0">
              <a:sym typeface="+mn-lt"/>
            </a:endParaRPr>
          </a:p>
        </p:txBody>
      </p:sp>
      <p:sp>
        <p:nvSpPr>
          <p:cNvPr id="19" name="Espaço Reservado para Texto 17"/>
          <p:cNvSpPr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5100638" y="4762500"/>
            <a:ext cx="1077913" cy="4254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square" lIns="0" tIns="0" rIns="0" bIns="0" numCol="1" spcCol="0" anchor="t" anchorCtr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5DFB034B-A1E8-47D1-9430-B42886AFA811}" type="datetime'Pesq''u''''i''sa'' ''''Fi''n''''''al''&#10;''''''(''''2''5/11)'">
              <a:rPr lang="pt-BR" sz="1400" b="1" smtClean="0">
                <a:solidFill>
                  <a:srgbClr val="C00000"/>
                </a:solidFill>
              </a:rPr>
              <a:pPr/>
              <a:t>Pesquisa Final
(25/11)</a:t>
            </a:fld>
            <a:endParaRPr lang="pt-BR" sz="1400" b="1" dirty="0">
              <a:solidFill>
                <a:srgbClr val="C00000"/>
              </a:solidFill>
              <a:latin typeface="Tw Cen MT" panose="020B0602020104020603" pitchFamily="34" charset="0"/>
              <a:sym typeface="Tw Cen MT" panose="020B0602020104020603" pitchFamily="34" charset="0"/>
            </a:endParaRPr>
          </a:p>
        </p:txBody>
      </p:sp>
      <p:sp>
        <p:nvSpPr>
          <p:cNvPr id="26" name="Espaço Reservado para Texto 21"/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958850" y="3683000"/>
            <a:ext cx="395288" cy="212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5BCA1086-9DE4-43A3-A127-9EEA968D40F8}" type="datetime'''''''''''4''''''''''4''''''''''''''''''''%'''''''''''''">
              <a:rPr lang="pt-BR" sz="1400" smtClean="0">
                <a:latin typeface="Tw Cen MT" panose="020B0602020104020603" pitchFamily="34" charset="0"/>
                <a:sym typeface="Tw Cen MT" panose="020B0602020104020603" pitchFamily="34" charset="0"/>
              </a:rPr>
              <a:pPr marL="0" indent="0" algn="ctr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44%</a:t>
            </a:fld>
            <a:endParaRPr lang="pt-BR" sz="1400" dirty="0">
              <a:latin typeface="Tw Cen MT" panose="020B0602020104020603" pitchFamily="34" charset="0"/>
              <a:sym typeface="Tw Cen MT" panose="020B0602020104020603" pitchFamily="34" charset="0"/>
            </a:endParaRPr>
          </a:p>
        </p:txBody>
      </p:sp>
      <p:sp>
        <p:nvSpPr>
          <p:cNvPr id="12" name="Espaço Reservado para Texto 12"/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631825" y="4762500"/>
            <a:ext cx="566738" cy="4254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square" lIns="0" tIns="0" rIns="0" bIns="0" numCol="1" spcCol="0" anchor="t" anchorCtr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AA496DDB-2204-43E6-9B64-15C45D77FF35}" type="datetime'Ond''a'''''''''''''''' ''''1''&#10;''''''(1''9''''''''''''/08)'''">
              <a:rPr lang="pt-BR" sz="1400" b="1" smtClean="0"/>
              <a:pPr/>
              <a:t>Onda 1
(19/08)</a:t>
            </a:fld>
            <a:endParaRPr lang="pt-BR" sz="1400" b="1" dirty="0">
              <a:sym typeface="+mn-lt"/>
            </a:endParaRPr>
          </a:p>
        </p:txBody>
      </p:sp>
      <p:sp>
        <p:nvSpPr>
          <p:cNvPr id="59" name="Seta para a direita 58"/>
          <p:cNvSpPr/>
          <p:nvPr/>
        </p:nvSpPr>
        <p:spPr>
          <a:xfrm>
            <a:off x="1362525" y="4749800"/>
            <a:ext cx="1469575" cy="476250"/>
          </a:xfrm>
          <a:prstGeom prst="rightArrow">
            <a:avLst>
              <a:gd name="adj1" fmla="val 61463"/>
              <a:gd name="adj2" fmla="val 5000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0" name="Retângulo 59"/>
          <p:cNvSpPr/>
          <p:nvPr/>
        </p:nvSpPr>
        <p:spPr>
          <a:xfrm>
            <a:off x="693700" y="5578475"/>
            <a:ext cx="5472000" cy="8461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>
                <a:solidFill>
                  <a:sysClr val="windowText" lastClr="000000"/>
                </a:solidFill>
              </a:rPr>
              <a:t>O atingimento dos 93% da população digitalizada dependeria de um aumento de 9 vezes a taxa de conversão aferida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64" name="CaixaDeTexto 63"/>
          <p:cNvSpPr txBox="1"/>
          <p:nvPr/>
        </p:nvSpPr>
        <p:spPr>
          <a:xfrm>
            <a:off x="1481396" y="4757738"/>
            <a:ext cx="1245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smtClean="0"/>
              <a:t>1,7 mil </a:t>
            </a:r>
            <a:r>
              <a:rPr lang="pt-BR" sz="1200" dirty="0" err="1" smtClean="0"/>
              <a:t>domícilios</a:t>
            </a:r>
            <a:r>
              <a:rPr lang="pt-BR" sz="1200" dirty="0" smtClean="0"/>
              <a:t> digitalizados</a:t>
            </a:r>
            <a:endParaRPr lang="pt-BR" sz="1200" dirty="0"/>
          </a:p>
        </p:txBody>
      </p:sp>
      <p:sp>
        <p:nvSpPr>
          <p:cNvPr id="65" name="CaixaDeTexto 64"/>
          <p:cNvSpPr txBox="1"/>
          <p:nvPr/>
        </p:nvSpPr>
        <p:spPr>
          <a:xfrm>
            <a:off x="3604177" y="4757738"/>
            <a:ext cx="1538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 smtClean="0"/>
              <a:t>21 mil domicílios</a:t>
            </a:r>
            <a:br>
              <a:rPr lang="pt-BR" sz="1200" dirty="0" smtClean="0"/>
            </a:br>
            <a:r>
              <a:rPr lang="pt-BR" sz="1200" dirty="0" smtClean="0"/>
              <a:t>para atingir 93%</a:t>
            </a:r>
            <a:endParaRPr lang="pt-BR" sz="1200" dirty="0"/>
          </a:p>
        </p:txBody>
      </p:sp>
      <p:sp>
        <p:nvSpPr>
          <p:cNvPr id="67" name="CaixaDeTexto 66"/>
          <p:cNvSpPr txBox="1"/>
          <p:nvPr/>
        </p:nvSpPr>
        <p:spPr>
          <a:xfrm>
            <a:off x="1409543" y="3160713"/>
            <a:ext cx="1528032" cy="461665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200" dirty="0" smtClean="0"/>
              <a:t>Média 40 </a:t>
            </a:r>
            <a:r>
              <a:rPr lang="pt-BR" sz="1200" dirty="0" err="1" smtClean="0"/>
              <a:t>domícilios</a:t>
            </a:r>
            <a:r>
              <a:rPr lang="pt-BR" sz="1200" dirty="0" smtClean="0"/>
              <a:t> digitalizados por dia</a:t>
            </a:r>
            <a:endParaRPr lang="pt-BR" sz="1200" dirty="0"/>
          </a:p>
        </p:txBody>
      </p:sp>
      <p:sp>
        <p:nvSpPr>
          <p:cNvPr id="68" name="CaixaDeTexto 67"/>
          <p:cNvSpPr txBox="1"/>
          <p:nvPr/>
        </p:nvSpPr>
        <p:spPr>
          <a:xfrm>
            <a:off x="4156628" y="3160713"/>
            <a:ext cx="1745584" cy="461665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</p:spPr>
        <p:txBody>
          <a:bodyPr wrap="square" lIns="36000" rIns="36000" rtlCol="0" anchor="ctr">
            <a:spAutoFit/>
          </a:bodyPr>
          <a:lstStyle/>
          <a:p>
            <a:pPr algn="ctr"/>
            <a:r>
              <a:rPr lang="pt-BR" sz="1200" dirty="0" smtClean="0"/>
              <a:t>Média 350 </a:t>
            </a:r>
            <a:r>
              <a:rPr lang="pt-BR" sz="1200" dirty="0" err="1" smtClean="0"/>
              <a:t>domícilios</a:t>
            </a:r>
            <a:r>
              <a:rPr lang="pt-BR" sz="1200" dirty="0" smtClean="0"/>
              <a:t> digitalizados por dia</a:t>
            </a:r>
            <a:endParaRPr lang="pt-BR" sz="1200" dirty="0"/>
          </a:p>
        </p:txBody>
      </p:sp>
      <p:sp>
        <p:nvSpPr>
          <p:cNvPr id="69" name="Retângulo 68"/>
          <p:cNvSpPr/>
          <p:nvPr/>
        </p:nvSpPr>
        <p:spPr>
          <a:xfrm>
            <a:off x="6365733" y="5586413"/>
            <a:ext cx="5472000" cy="8461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 smtClean="0">
                <a:solidFill>
                  <a:schemeClr val="tx1"/>
                </a:solidFill>
              </a:rPr>
              <a:t>Além disso, mais de 60% declararam que converteriam somente quando tiverem condições ou não converteriam antes do desligamento</a:t>
            </a:r>
            <a:endParaRPr lang="pt-BR" sz="1600" dirty="0">
              <a:solidFill>
                <a:schemeClr val="tx1"/>
              </a:solidFill>
            </a:endParaRPr>
          </a:p>
        </p:txBody>
      </p:sp>
      <p:graphicFrame>
        <p:nvGraphicFramePr>
          <p:cNvPr id="3" name="Objeto 2"/>
          <p:cNvGraphicFramePr>
            <a:graphicFrameLocks/>
          </p:cNvGraphicFramePr>
          <p:nvPr>
            <p:custDataLst>
              <p:tags r:id="rId13"/>
            </p:custDataLst>
            <p:extLst/>
          </p:nvPr>
        </p:nvGraphicFramePr>
        <p:xfrm>
          <a:off x="7543801" y="2895600"/>
          <a:ext cx="1676291" cy="2571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8" name="Gráfico" r:id="rId28" imgW="1676291" imgH="2571737" progId="MSGraph.Chart.8">
                  <p:embed followColorScheme="full"/>
                </p:oleObj>
              </mc:Choice>
              <mc:Fallback>
                <p:oleObj name="Gráfico" r:id="rId28" imgW="1676291" imgH="2571737" progId="MSGraph.Chart.8">
                  <p:embed followColorScheme="full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7543801" y="2895600"/>
                        <a:ext cx="1676291" cy="2571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Espaço Reservado para Texto 10"/>
          <p:cNvSpPr>
            <a:spLocks noGrp="1"/>
          </p:cNvSpPr>
          <p:nvPr>
            <p:custDataLst>
              <p:tags r:id="rId14"/>
            </p:custDataLst>
          </p:nvPr>
        </p:nvSpPr>
        <p:spPr bwMode="gray">
          <a:xfrm>
            <a:off x="8175625" y="3541713"/>
            <a:ext cx="395288" cy="212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ctr" anchorCtr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D28F8F7E-80A2-49C0-877B-04BF60C9087A}" type="datetime'2''''''''''''''5''%'''''''''''''''''''''''">
              <a:rPr lang="en-US" sz="1400">
                <a:latin typeface="Tw Cen MT" panose="020B0602020104020603" pitchFamily="34" charset="0"/>
                <a:sym typeface="Tw Cen MT" panose="020B0602020104020603" pitchFamily="34" charset="0"/>
              </a:rPr>
              <a:pPr marL="0" indent="0" algn="ctr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25%</a:t>
            </a:fld>
            <a:endParaRPr lang="pt-BR" sz="1400" dirty="0">
              <a:latin typeface="Tw Cen MT" panose="020B0602020104020603" pitchFamily="34" charset="0"/>
              <a:sym typeface="Tw Cen MT" panose="020B0602020104020603" pitchFamily="34" charset="0"/>
            </a:endParaRPr>
          </a:p>
        </p:txBody>
      </p:sp>
      <p:sp>
        <p:nvSpPr>
          <p:cNvPr id="39" name="Espaço Reservado para Texto 9"/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8923338" y="3541713"/>
            <a:ext cx="1800225" cy="212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0" tIns="0" rIns="0" bIns="0" numCol="1" spcCol="0" anchor="ctr" anchorCtr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6B0329F3-4C09-441D-8157-7A8D92BB8C8C}" type="datetime'P''róximo'''''''''' ''ao ''d''''esl''ig''''amen''t''''''''o'">
              <a:rPr lang="en-US" sz="1400">
                <a:latin typeface="Tw Cen MT" panose="020B0602020104020603" pitchFamily="34" charset="0"/>
                <a:sym typeface="Tw Cen MT" panose="020B0602020104020603" pitchFamily="34" charset="0"/>
              </a:rPr>
              <a:pPr marL="0" inden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t>Próximo ao desligamento</a:t>
            </a:fld>
            <a:endParaRPr lang="pt-BR" sz="1400" dirty="0">
              <a:latin typeface="Tw Cen MT" panose="020B0602020104020603" pitchFamily="34" charset="0"/>
              <a:sym typeface="Tw Cen MT" panose="020B0602020104020603" pitchFamily="34" charset="0"/>
            </a:endParaRPr>
          </a:p>
        </p:txBody>
      </p:sp>
      <p:sp>
        <p:nvSpPr>
          <p:cNvPr id="75" name="Espaço Reservado para Texto 52"/>
          <p:cNvSpPr>
            <a:spLocks noGrp="1"/>
          </p:cNvSpPr>
          <p:nvPr>
            <p:custDataLst>
              <p:tags r:id="rId16"/>
            </p:custDataLst>
          </p:nvPr>
        </p:nvSpPr>
        <p:spPr bwMode="gray">
          <a:xfrm>
            <a:off x="8126413" y="2790825"/>
            <a:ext cx="493713" cy="212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b" anchorCtr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6C2B718F-8D5C-45B5-AEE2-FDB41803ACB2}" type="datetime'''''''''''''''''''1''0''0''''''''''''''''''''''''''%'''''">
              <a:rPr lang="en-US" sz="1400"/>
              <a:pPr/>
              <a:t>100%</a:t>
            </a:fld>
            <a:endParaRPr lang="pt-BR" sz="1400" dirty="0">
              <a:sym typeface="+mn-lt"/>
            </a:endParaRPr>
          </a:p>
        </p:txBody>
      </p:sp>
      <p:sp>
        <p:nvSpPr>
          <p:cNvPr id="72" name="Espaço Reservado para Texto 50"/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>
            <a:off x="8923338" y="4030663"/>
            <a:ext cx="2268538" cy="4254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0" tIns="0" rIns="0" bIns="0" numCol="1" spcCol="0" anchor="ctr" anchorCtr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718D84EA-8042-48FB-A87E-662C2093967D}" type="datetime'Apenas'' após o ''desligamento'' ou&#10;nã''o pre''tende muda''r'">
              <a:rPr lang="en-US" sz="1400"/>
              <a:pPr/>
              <a:t>Apenas após o desligamento ou
não pretende mudar</a:t>
            </a:fld>
            <a:endParaRPr lang="pt-BR" sz="1400" dirty="0">
              <a:sym typeface="+mn-lt"/>
            </a:endParaRPr>
          </a:p>
        </p:txBody>
      </p:sp>
      <p:sp>
        <p:nvSpPr>
          <p:cNvPr id="36" name="Espaço Reservado para Texto 8"/>
          <p:cNvSpPr>
            <a:spLocks noGrp="1"/>
          </p:cNvSpPr>
          <p:nvPr>
            <p:custDataLst>
              <p:tags r:id="rId18"/>
            </p:custDataLst>
          </p:nvPr>
        </p:nvSpPr>
        <p:spPr bwMode="gray">
          <a:xfrm>
            <a:off x="8175625" y="4846638"/>
            <a:ext cx="395288" cy="212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ctr" anchorCtr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7B69813D-BE77-4451-BF1E-CD5642D6397D}" type="datetime'''''''3''''''''''''''''''''''''''''5''%'''''''''''''''''''''">
              <a:rPr lang="en-US" sz="1400">
                <a:solidFill>
                  <a:schemeClr val="bg1"/>
                </a:solidFill>
              </a:rPr>
              <a:pPr/>
              <a:t>35%</a:t>
            </a:fld>
            <a:endParaRPr lang="pt-BR" sz="1400" dirty="0">
              <a:solidFill>
                <a:schemeClr val="bg1"/>
              </a:solidFill>
              <a:latin typeface="Tw Cen MT" panose="020B0602020104020603" pitchFamily="34" charset="0"/>
              <a:sym typeface="Tw Cen MT" panose="020B0602020104020603" pitchFamily="34" charset="0"/>
            </a:endParaRPr>
          </a:p>
        </p:txBody>
      </p:sp>
      <p:sp>
        <p:nvSpPr>
          <p:cNvPr id="81" name="Espaço Reservado para Texto 58"/>
          <p:cNvSpPr>
            <a:spLocks noGrp="1"/>
          </p:cNvSpPr>
          <p:nvPr>
            <p:custDataLst>
              <p:tags r:id="rId19"/>
            </p:custDataLst>
          </p:nvPr>
        </p:nvSpPr>
        <p:spPr bwMode="gray">
          <a:xfrm>
            <a:off x="8175625" y="4137025"/>
            <a:ext cx="395288" cy="212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ctr" anchorCtr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F96D0F49-0630-4011-80D1-C40676DF05F8}" type="datetime'2''''''''''''''6''''''''''''''''''''''''%'''''''">
              <a:rPr lang="en-US" sz="1400"/>
              <a:pPr/>
              <a:t>26%</a:t>
            </a:fld>
            <a:endParaRPr lang="pt-BR" sz="1400" dirty="0">
              <a:sym typeface="+mn-lt"/>
            </a:endParaRPr>
          </a:p>
        </p:txBody>
      </p:sp>
      <p:sp>
        <p:nvSpPr>
          <p:cNvPr id="74" name="Espaço Reservado para Texto 51"/>
          <p:cNvSpPr>
            <a:spLocks noGrp="1"/>
          </p:cNvSpPr>
          <p:nvPr>
            <p:custDataLst>
              <p:tags r:id="rId20"/>
            </p:custDataLst>
          </p:nvPr>
        </p:nvSpPr>
        <p:spPr bwMode="auto">
          <a:xfrm>
            <a:off x="8923338" y="3084513"/>
            <a:ext cx="2368550" cy="212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0" tIns="0" rIns="0" bIns="0" numCol="1" spcCol="0" anchor="ctr" anchorCtr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F07E75FA-77B8-4911-8446-9873D0FF83FB}" type="datetime'N''ão s''abe ''di''z''er / ''''o''''''u''tras ''men''ções'''''">
              <a:rPr lang="en-US" sz="1400"/>
              <a:pPr/>
              <a:t>Não sabe dizer / outras menções</a:t>
            </a:fld>
            <a:endParaRPr lang="pt-BR" sz="1400" dirty="0">
              <a:sym typeface="+mn-lt"/>
            </a:endParaRPr>
          </a:p>
        </p:txBody>
      </p:sp>
      <p:sp>
        <p:nvSpPr>
          <p:cNvPr id="82" name="Espaço Reservado para Texto 59"/>
          <p:cNvSpPr>
            <a:spLocks noGrp="1"/>
          </p:cNvSpPr>
          <p:nvPr>
            <p:custDataLst>
              <p:tags r:id="rId21"/>
            </p:custDataLst>
          </p:nvPr>
        </p:nvSpPr>
        <p:spPr bwMode="gray">
          <a:xfrm>
            <a:off x="8175625" y="3084513"/>
            <a:ext cx="395288" cy="212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crgbClr r="0" g="0" b="0"/>
                </a:solidFill>
              </a14:hiddenFill>
            </a:ext>
          </a:extLst>
        </p:spPr>
        <p:txBody>
          <a:bodyPr wrap="none" lIns="25400" tIns="0" rIns="25400" bIns="0" numCol="1" spcCol="0" anchor="ctr" anchorCtr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fld id="{AC6E07E3-E281-442F-8C8B-9E44A9BBBA6D}" type="datetime'''1''''''''''''''''4''''''''''%'">
              <a:rPr lang="en-US" sz="1400"/>
              <a:pPr/>
              <a:t>14%</a:t>
            </a:fld>
            <a:endParaRPr lang="pt-BR" sz="1400" dirty="0">
              <a:latin typeface="Tw Cen MT" panose="020B0602020104020603" pitchFamily="34" charset="0"/>
              <a:sym typeface="Tw Cen MT" panose="020B0602020104020603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102247" y="1852552"/>
            <a:ext cx="39927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err="1" smtClean="0"/>
              <a:t>Quando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você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pretende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fazer</a:t>
            </a:r>
            <a:r>
              <a:rPr lang="en-GB" sz="1600" b="1" dirty="0" smtClean="0"/>
              <a:t> as </a:t>
            </a:r>
            <a:r>
              <a:rPr lang="en-GB" sz="1600" b="1" dirty="0" err="1" smtClean="0"/>
              <a:t>mudanças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necessárias</a:t>
            </a:r>
            <a:r>
              <a:rPr lang="en-GB" sz="1600" b="1" dirty="0" smtClean="0"/>
              <a:t> para </a:t>
            </a:r>
            <a:r>
              <a:rPr lang="en-GB" sz="1600" b="1" dirty="0" err="1" smtClean="0"/>
              <a:t>receber</a:t>
            </a:r>
            <a:r>
              <a:rPr lang="en-GB" sz="1600" b="1" dirty="0" smtClean="0"/>
              <a:t> a TV digital?</a:t>
            </a:r>
            <a:r>
              <a:rPr lang="en-GB" sz="1600" b="1" baseline="30000" dirty="0" smtClean="0"/>
              <a:t>1</a:t>
            </a:r>
            <a:endParaRPr lang="pt-BR" sz="1600" b="1" baseline="30000" dirty="0"/>
          </a:p>
        </p:txBody>
      </p:sp>
      <p:sp>
        <p:nvSpPr>
          <p:cNvPr id="85" name="CaixaDeTexto 84"/>
          <p:cNvSpPr txBox="1"/>
          <p:nvPr/>
        </p:nvSpPr>
        <p:spPr>
          <a:xfrm>
            <a:off x="1433305" y="1958521"/>
            <a:ext cx="39927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err="1" smtClean="0"/>
              <a:t>Percentual</a:t>
            </a:r>
            <a:r>
              <a:rPr lang="en-GB" sz="1600" b="1" dirty="0" smtClean="0"/>
              <a:t> de </a:t>
            </a:r>
            <a:r>
              <a:rPr lang="en-GB" sz="1600" b="1" dirty="0" err="1" smtClean="0"/>
              <a:t>Digitalização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em</a:t>
            </a:r>
            <a:r>
              <a:rPr lang="en-GB" sz="1600" b="1" dirty="0" smtClean="0"/>
              <a:t> Rio Verde</a:t>
            </a:r>
            <a:endParaRPr lang="pt-BR" sz="1600" b="1" dirty="0"/>
          </a:p>
        </p:txBody>
      </p:sp>
      <p:sp>
        <p:nvSpPr>
          <p:cNvPr id="86" name="CaixaDeTexto 85"/>
          <p:cNvSpPr txBox="1"/>
          <p:nvPr/>
        </p:nvSpPr>
        <p:spPr>
          <a:xfrm>
            <a:off x="268347" y="2509897"/>
            <a:ext cx="7850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 smtClean="0">
                <a:solidFill>
                  <a:srgbClr val="C00000"/>
                </a:solidFill>
              </a:rPr>
              <a:t>Meta</a:t>
            </a:r>
            <a:endParaRPr lang="pt-BR" sz="1600" b="1" dirty="0">
              <a:solidFill>
                <a:srgbClr val="C00000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8834575" y="4708272"/>
            <a:ext cx="3093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 smtClean="0"/>
              <a:t>Quando</a:t>
            </a:r>
            <a:r>
              <a:rPr lang="en-GB" sz="1400" dirty="0" smtClean="0"/>
              <a:t> </a:t>
            </a:r>
            <a:r>
              <a:rPr lang="en-GB" sz="1400" dirty="0" err="1" smtClean="0"/>
              <a:t>tiver</a:t>
            </a:r>
            <a:r>
              <a:rPr lang="en-GB" sz="1400" dirty="0" smtClean="0"/>
              <a:t> </a:t>
            </a:r>
            <a:r>
              <a:rPr lang="en-GB" sz="1400" dirty="0" err="1" smtClean="0"/>
              <a:t>dinheiro</a:t>
            </a:r>
            <a:r>
              <a:rPr lang="en-GB" sz="1400" dirty="0" smtClean="0"/>
              <a:t>, </a:t>
            </a:r>
            <a:r>
              <a:rPr lang="en-GB" sz="1400" dirty="0" err="1" smtClean="0"/>
              <a:t>receber</a:t>
            </a:r>
            <a:r>
              <a:rPr lang="en-GB" sz="1400" dirty="0" smtClean="0"/>
              <a:t> o 13</a:t>
            </a:r>
            <a:r>
              <a:rPr lang="pt-BR" sz="1400" dirty="0" smtClean="0"/>
              <a:t>º ou houver boa promoção nas lojas</a:t>
            </a:r>
            <a:endParaRPr lang="pt-BR" sz="14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0" y="6581001"/>
            <a:ext cx="58262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Nota: 1) Segundo </a:t>
            </a:r>
            <a:r>
              <a:rPr lang="en-GB" sz="1200" dirty="0" err="1" smtClean="0"/>
              <a:t>Onda</a:t>
            </a:r>
            <a:r>
              <a:rPr lang="en-GB" sz="1200" dirty="0" smtClean="0"/>
              <a:t> 2 da </a:t>
            </a:r>
            <a:r>
              <a:rPr lang="en-GB" sz="1200" dirty="0" err="1" smtClean="0"/>
              <a:t>pesquisa</a:t>
            </a:r>
            <a:r>
              <a:rPr lang="en-GB" sz="1200" dirty="0" smtClean="0"/>
              <a:t> de </a:t>
            </a:r>
            <a:r>
              <a:rPr lang="en-GB" sz="1200" dirty="0" err="1" smtClean="0"/>
              <a:t>aferição</a:t>
            </a:r>
            <a:r>
              <a:rPr lang="en-GB" sz="1200" dirty="0" smtClean="0"/>
              <a:t> </a:t>
            </a:r>
            <a:r>
              <a:rPr lang="en-GB" sz="1200" dirty="0" err="1" smtClean="0"/>
              <a:t>em</a:t>
            </a:r>
            <a:r>
              <a:rPr lang="en-GB" sz="1200" dirty="0" smtClean="0"/>
              <a:t> Rio Verde, base 375 </a:t>
            </a:r>
            <a:r>
              <a:rPr lang="en-GB" sz="1200" dirty="0" err="1" smtClean="0"/>
              <a:t>respostas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364432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primeiras providências</a:t>
            </a:r>
            <a:endParaRPr lang="pt-BR" dirty="0"/>
          </a:p>
        </p:txBody>
      </p:sp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1030327846"/>
              </p:ext>
            </p:extLst>
          </p:nvPr>
        </p:nvGraphicFramePr>
        <p:xfrm>
          <a:off x="1972499" y="1997291"/>
          <a:ext cx="9966960" cy="3287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8" name="CaixaDeTexto 17"/>
          <p:cNvSpPr txBox="1"/>
          <p:nvPr/>
        </p:nvSpPr>
        <p:spPr>
          <a:xfrm>
            <a:off x="169819" y="2936441"/>
            <a:ext cx="131683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/>
              <a:t>27/11</a:t>
            </a:r>
          </a:p>
          <a:p>
            <a:r>
              <a:rPr lang="pt-BR" sz="2400" b="1" dirty="0" smtClean="0"/>
              <a:t>Reunião </a:t>
            </a:r>
          </a:p>
          <a:p>
            <a:r>
              <a:rPr lang="pt-BR" sz="2400" b="1" dirty="0" err="1" smtClean="0"/>
              <a:t>Gired</a:t>
            </a:r>
            <a:endParaRPr lang="pt-BR" sz="2400" b="1" dirty="0"/>
          </a:p>
        </p:txBody>
      </p:sp>
      <p:sp>
        <p:nvSpPr>
          <p:cNvPr id="19" name="Chave esquerda 18"/>
          <p:cNvSpPr/>
          <p:nvPr/>
        </p:nvSpPr>
        <p:spPr>
          <a:xfrm>
            <a:off x="1463043" y="1788289"/>
            <a:ext cx="326567" cy="3496633"/>
          </a:xfrm>
          <a:prstGeom prst="leftBrac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riângulo isósceles 7"/>
          <p:cNvSpPr/>
          <p:nvPr/>
        </p:nvSpPr>
        <p:spPr>
          <a:xfrm rot="10800000">
            <a:off x="3436201" y="5363276"/>
            <a:ext cx="5319598" cy="206664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000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2123768" y="5784097"/>
            <a:ext cx="4020116" cy="6929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Desligamento em 29/</a:t>
            </a:r>
            <a:r>
              <a:rPr lang="pt-BR" sz="2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Nov</a:t>
            </a:r>
            <a:endParaRPr lang="pt-BR" sz="2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Retângulo de cantos arredondados 12"/>
          <p:cNvSpPr/>
          <p:nvPr/>
        </p:nvSpPr>
        <p:spPr>
          <a:xfrm>
            <a:off x="1024129" y="5784097"/>
            <a:ext cx="1247124" cy="692904"/>
          </a:xfrm>
          <a:prstGeom prst="roundRect">
            <a:avLst>
              <a:gd name="adj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/>
              <a:t>Cenário 1</a:t>
            </a:r>
            <a:endParaRPr lang="pt-BR" sz="2000" b="1" dirty="0"/>
          </a:p>
        </p:txBody>
      </p:sp>
      <p:sp>
        <p:nvSpPr>
          <p:cNvPr id="15" name="Retângulo de cantos arredondados 14"/>
          <p:cNvSpPr/>
          <p:nvPr/>
        </p:nvSpPr>
        <p:spPr>
          <a:xfrm>
            <a:off x="7595419" y="5784097"/>
            <a:ext cx="4020116" cy="69290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Não-Desligamento em 29/</a:t>
            </a:r>
            <a:r>
              <a:rPr lang="pt-BR" sz="2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Nov</a:t>
            </a:r>
            <a:endParaRPr lang="pt-BR" sz="2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Retângulo de cantos arredondados 15"/>
          <p:cNvSpPr/>
          <p:nvPr/>
        </p:nvSpPr>
        <p:spPr>
          <a:xfrm>
            <a:off x="6495780" y="5784097"/>
            <a:ext cx="1247124" cy="692904"/>
          </a:xfrm>
          <a:prstGeom prst="roundRect">
            <a:avLst>
              <a:gd name="adj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/>
              <a:t>Cenário 2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4694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Cenário 1: desligamento em 29/11</a:t>
            </a:r>
            <a:br>
              <a:rPr lang="pt-BR" dirty="0" smtClean="0"/>
            </a:br>
            <a:r>
              <a:rPr lang="pt-BR" dirty="0" smtClean="0"/>
              <a:t>Ações D+1</a:t>
            </a:r>
            <a:endParaRPr lang="pt-BR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650479635"/>
              </p:ext>
            </p:extLst>
          </p:nvPr>
        </p:nvGraphicFramePr>
        <p:xfrm>
          <a:off x="1750423" y="2024745"/>
          <a:ext cx="9248503" cy="4362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209007" y="3957341"/>
            <a:ext cx="1079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30/11</a:t>
            </a:r>
            <a:endParaRPr lang="pt-BR" sz="2800" b="1" dirty="0"/>
          </a:p>
        </p:txBody>
      </p:sp>
      <p:sp>
        <p:nvSpPr>
          <p:cNvPr id="6" name="Chave esquerda 5"/>
          <p:cNvSpPr/>
          <p:nvPr/>
        </p:nvSpPr>
        <p:spPr>
          <a:xfrm>
            <a:off x="1306290" y="1933302"/>
            <a:ext cx="209002" cy="4611188"/>
          </a:xfrm>
          <a:prstGeom prst="leftBrac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684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CeNário</a:t>
            </a:r>
            <a:r>
              <a:rPr lang="en-GB" dirty="0" smtClean="0"/>
              <a:t> 2: </a:t>
            </a:r>
            <a:r>
              <a:rPr lang="en-GB" dirty="0" err="1" smtClean="0"/>
              <a:t>Não-Desligamento</a:t>
            </a:r>
            <a:r>
              <a:rPr lang="en-GB" dirty="0" smtClean="0"/>
              <a:t> </a:t>
            </a:r>
            <a:r>
              <a:rPr lang="en-GB" dirty="0" err="1" smtClean="0"/>
              <a:t>em</a:t>
            </a:r>
            <a:r>
              <a:rPr lang="en-GB" dirty="0" smtClean="0"/>
              <a:t> 29/11</a:t>
            </a:r>
            <a:endParaRPr lang="pt-BR" dirty="0"/>
          </a:p>
        </p:txBody>
      </p:sp>
      <p:sp>
        <p:nvSpPr>
          <p:cNvPr id="15" name="Espaço Reservado para Conteúdo 2"/>
          <p:cNvSpPr>
            <a:spLocks noGrp="1"/>
          </p:cNvSpPr>
          <p:nvPr>
            <p:ph idx="1"/>
          </p:nvPr>
        </p:nvSpPr>
        <p:spPr>
          <a:xfrm>
            <a:off x="622525" y="2400301"/>
            <a:ext cx="5073425" cy="3124200"/>
          </a:xfrm>
          <a:solidFill>
            <a:schemeClr val="accent4">
              <a:lumMod val="20000"/>
              <a:lumOff val="80000"/>
            </a:schemeClr>
          </a:solidFill>
        </p:spPr>
        <p:txBody>
          <a:bodyPr lIns="180000" rIns="180000">
            <a:noAutofit/>
          </a:bodyPr>
          <a:lstStyle/>
          <a:p>
            <a:pPr marL="180000" indent="-180000" algn="ctr"/>
            <a:r>
              <a:rPr lang="pt-BR" sz="2400" b="1" dirty="0" smtClean="0">
                <a:solidFill>
                  <a:srgbClr val="C00000"/>
                </a:solidFill>
              </a:rPr>
              <a:t>Impactos</a:t>
            </a:r>
            <a:endParaRPr lang="pt-BR" sz="2400" dirty="0" smtClean="0">
              <a:solidFill>
                <a:srgbClr val="C00000"/>
              </a:solidFill>
            </a:endParaRPr>
          </a:p>
          <a:p>
            <a:pPr marL="288000" indent="-288000">
              <a:buFont typeface="Arial" panose="020B0604020202020204" pitchFamily="34" charset="0"/>
              <a:buChar char="•"/>
            </a:pPr>
            <a:r>
              <a:rPr lang="pt-BR" sz="2400" dirty="0" smtClean="0"/>
              <a:t>Potencial </a:t>
            </a:r>
            <a:r>
              <a:rPr lang="pt-BR" sz="2400" dirty="0"/>
              <a:t>descrédito no processo de digitalização da TV Brasileira</a:t>
            </a:r>
          </a:p>
          <a:p>
            <a:pPr marL="288000" indent="-288000">
              <a:buFont typeface="Arial" panose="020B0604020202020204" pitchFamily="34" charset="0"/>
              <a:buChar char="•"/>
            </a:pPr>
            <a:r>
              <a:rPr lang="pt-BR" sz="2400" dirty="0"/>
              <a:t>Potencial perda de "momento” da mobilização da população em rumo à digitalização</a:t>
            </a:r>
          </a:p>
        </p:txBody>
      </p:sp>
      <p:sp>
        <p:nvSpPr>
          <p:cNvPr id="17" name="Espaço Reservado para Conteúdo 2"/>
          <p:cNvSpPr txBox="1">
            <a:spLocks/>
          </p:cNvSpPr>
          <p:nvPr/>
        </p:nvSpPr>
        <p:spPr>
          <a:xfrm>
            <a:off x="6477000" y="2400301"/>
            <a:ext cx="5103289" cy="3124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180000" tIns="45720" rIns="18000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 algn="ctr"/>
            <a:r>
              <a:rPr lang="pt-BR" sz="2400" b="1" dirty="0" smtClean="0">
                <a:solidFill>
                  <a:srgbClr val="FF6600"/>
                </a:solidFill>
              </a:rPr>
              <a:t>Recomendação</a:t>
            </a:r>
            <a:endParaRPr lang="pt-BR" sz="2400" dirty="0" smtClean="0">
              <a:solidFill>
                <a:srgbClr val="FF6600"/>
              </a:solidFill>
            </a:endParaRPr>
          </a:p>
          <a:p>
            <a:pPr marL="288000" indent="-288000">
              <a:buFont typeface="Arial" panose="020B0604020202020204" pitchFamily="34" charset="0"/>
              <a:buChar char="•"/>
            </a:pPr>
            <a:r>
              <a:rPr lang="pt-BR" sz="2400" dirty="0" smtClean="0"/>
              <a:t>Plano de ação conjunto para viabilização do acesso à TV aberta à população</a:t>
            </a:r>
          </a:p>
          <a:p>
            <a:pPr marL="516636" lvl="1" indent="-342900">
              <a:spcBef>
                <a:spcPts val="0"/>
              </a:spcBef>
              <a:buFont typeface="Tw Cen MT" panose="020B0602020104020603" pitchFamily="34" charset="0"/>
              <a:buChar char="-"/>
            </a:pPr>
            <a:r>
              <a:rPr lang="en-GB" sz="2400" dirty="0" smtClean="0"/>
              <a:t>EAD</a:t>
            </a:r>
          </a:p>
          <a:p>
            <a:pPr marL="516636" lvl="1" indent="-342900">
              <a:spcBef>
                <a:spcPts val="0"/>
              </a:spcBef>
              <a:buFont typeface="Tw Cen MT" panose="020B0602020104020603" pitchFamily="34" charset="0"/>
              <a:buChar char="-"/>
            </a:pPr>
            <a:r>
              <a:rPr lang="en-GB" sz="2400" dirty="0" smtClean="0"/>
              <a:t>RDFs</a:t>
            </a:r>
          </a:p>
          <a:p>
            <a:pPr marL="516636" lvl="1" indent="-342900">
              <a:spcBef>
                <a:spcPts val="0"/>
              </a:spcBef>
              <a:buFont typeface="Tw Cen MT" panose="020B0602020104020603" pitchFamily="34" charset="0"/>
              <a:buChar char="-"/>
            </a:pPr>
            <a:r>
              <a:rPr lang="en-GB" sz="2400" dirty="0" err="1" smtClean="0"/>
              <a:t>Governos</a:t>
            </a:r>
            <a:r>
              <a:rPr lang="en-GB" sz="2400" dirty="0" smtClean="0"/>
              <a:t>/</a:t>
            </a:r>
            <a:r>
              <a:rPr lang="en-GB" sz="2400" dirty="0" err="1" smtClean="0"/>
              <a:t>Órgãos</a:t>
            </a:r>
            <a:r>
              <a:rPr lang="en-GB" sz="2400" dirty="0" smtClean="0"/>
              <a:t> </a:t>
            </a:r>
            <a:r>
              <a:rPr lang="en-GB" sz="2400" dirty="0" err="1" smtClean="0"/>
              <a:t>Públicos</a:t>
            </a:r>
            <a:endParaRPr lang="pt-BR" sz="2400" dirty="0"/>
          </a:p>
        </p:txBody>
      </p:sp>
      <p:sp>
        <p:nvSpPr>
          <p:cNvPr id="10" name="Triângulo isósceles 9"/>
          <p:cNvSpPr/>
          <p:nvPr/>
        </p:nvSpPr>
        <p:spPr>
          <a:xfrm rot="5400000">
            <a:off x="4819650" y="3848101"/>
            <a:ext cx="2533650" cy="2286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950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024128" y="762000"/>
            <a:ext cx="9720072" cy="10668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Cenário 2: não-desligamento EM 29/11</a:t>
            </a:r>
            <a:br>
              <a:rPr lang="pt-BR" dirty="0" smtClean="0"/>
            </a:br>
            <a:r>
              <a:rPr lang="pt-BR" dirty="0" err="1" smtClean="0"/>
              <a:t>AçõeS</a:t>
            </a:r>
            <a:r>
              <a:rPr lang="pt-BR" dirty="0" smtClean="0"/>
              <a:t> D+1</a:t>
            </a:r>
            <a:endParaRPr lang="pt-BR" dirty="0"/>
          </a:p>
        </p:txBody>
      </p:sp>
      <p:graphicFrame>
        <p:nvGraphicFramePr>
          <p:cNvPr id="5" name="Diagrama 4"/>
          <p:cNvGraphicFramePr/>
          <p:nvPr/>
        </p:nvGraphicFramePr>
        <p:xfrm>
          <a:off x="1750423" y="2063929"/>
          <a:ext cx="9248503" cy="4167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182881" y="3944278"/>
            <a:ext cx="1079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b="1" dirty="0" smtClean="0"/>
              <a:t>30/11</a:t>
            </a:r>
            <a:endParaRPr lang="pt-BR" sz="2800" b="1" dirty="0"/>
          </a:p>
        </p:txBody>
      </p:sp>
      <p:sp>
        <p:nvSpPr>
          <p:cNvPr id="7" name="Chave esquerda 6"/>
          <p:cNvSpPr/>
          <p:nvPr/>
        </p:nvSpPr>
        <p:spPr>
          <a:xfrm>
            <a:off x="1306290" y="1933302"/>
            <a:ext cx="209002" cy="4611188"/>
          </a:xfrm>
          <a:prstGeom prst="leftBrac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/>
          <p:cNvSpPr/>
          <p:nvPr/>
        </p:nvSpPr>
        <p:spPr>
          <a:xfrm>
            <a:off x="10401300" y="2933700"/>
            <a:ext cx="838200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EAD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10401300" y="4353198"/>
            <a:ext cx="838200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RDFs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10401300" y="5772696"/>
            <a:ext cx="838200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EAD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0310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362857" y="2555058"/>
            <a:ext cx="1683657" cy="79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 smtClean="0"/>
              <a:t>Campanha</a:t>
            </a:r>
            <a:r>
              <a:rPr lang="en-GB" b="1" dirty="0" smtClean="0"/>
              <a:t> </a:t>
            </a:r>
            <a:r>
              <a:rPr lang="en-GB" b="1" dirty="0" err="1" smtClean="0"/>
              <a:t>Publicitária</a:t>
            </a:r>
            <a:endParaRPr lang="pt-BR" b="1" dirty="0"/>
          </a:p>
        </p:txBody>
      </p:sp>
      <p:sp>
        <p:nvSpPr>
          <p:cNvPr id="11" name="Retângulo 10"/>
          <p:cNvSpPr/>
          <p:nvPr/>
        </p:nvSpPr>
        <p:spPr>
          <a:xfrm>
            <a:off x="362857" y="3412657"/>
            <a:ext cx="1683657" cy="12785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 smtClean="0"/>
              <a:t>Varejistas</a:t>
            </a:r>
            <a:endParaRPr lang="pt-BR" b="1" dirty="0"/>
          </a:p>
        </p:txBody>
      </p:sp>
      <p:sp>
        <p:nvSpPr>
          <p:cNvPr id="12" name="Retângulo 11"/>
          <p:cNvSpPr/>
          <p:nvPr/>
        </p:nvSpPr>
        <p:spPr>
          <a:xfrm>
            <a:off x="362857" y="4756836"/>
            <a:ext cx="1683657" cy="90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 smtClean="0"/>
              <a:t>Relações</a:t>
            </a:r>
            <a:r>
              <a:rPr lang="en-GB" b="1" dirty="0" smtClean="0"/>
              <a:t> </a:t>
            </a:r>
            <a:r>
              <a:rPr lang="en-GB" b="1" dirty="0" err="1" smtClean="0"/>
              <a:t>Públicas</a:t>
            </a:r>
            <a:endParaRPr lang="pt-BR" b="1" dirty="0"/>
          </a:p>
        </p:txBody>
      </p:sp>
      <p:sp>
        <p:nvSpPr>
          <p:cNvPr id="13" name="Retângulo 12"/>
          <p:cNvSpPr/>
          <p:nvPr/>
        </p:nvSpPr>
        <p:spPr>
          <a:xfrm>
            <a:off x="362857" y="5722434"/>
            <a:ext cx="1683657" cy="79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 err="1" smtClean="0"/>
              <a:t>Mobilização</a:t>
            </a:r>
            <a:r>
              <a:rPr lang="en-GB" b="1" dirty="0" smtClean="0"/>
              <a:t> Social</a:t>
            </a:r>
            <a:endParaRPr lang="pt-BR" b="1" dirty="0"/>
          </a:p>
        </p:txBody>
      </p:sp>
      <p:sp>
        <p:nvSpPr>
          <p:cNvPr id="14" name="Retângulo 13"/>
          <p:cNvSpPr/>
          <p:nvPr/>
        </p:nvSpPr>
        <p:spPr>
          <a:xfrm>
            <a:off x="2177144" y="2555058"/>
            <a:ext cx="4739766" cy="79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/>
                </a:solidFill>
              </a:rPr>
              <a:t>Filme para TV e spot para rádio: comunicado oficial com próximos </a:t>
            </a:r>
            <a:r>
              <a:rPr lang="pt-BR" sz="1400" dirty="0" smtClean="0">
                <a:solidFill>
                  <a:schemeClr val="tx1"/>
                </a:solidFill>
              </a:rPr>
              <a:t>passos.</a:t>
            </a:r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2177144" y="3412657"/>
            <a:ext cx="4739766" cy="12785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/>
                </a:solidFill>
              </a:rPr>
              <a:t>Retomada da parceria com o varejo: foco nas oportunidades do comércio </a:t>
            </a:r>
            <a:r>
              <a:rPr lang="pt-BR" sz="1400" dirty="0" smtClean="0">
                <a:solidFill>
                  <a:schemeClr val="tx1"/>
                </a:solidFill>
              </a:rPr>
              <a:t>para Natal </a:t>
            </a:r>
            <a:r>
              <a:rPr lang="pt-BR" sz="1400" dirty="0">
                <a:solidFill>
                  <a:schemeClr val="tx1"/>
                </a:solidFill>
              </a:rPr>
              <a:t>e 13° salário, manter negociação de descontos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/>
                </a:solidFill>
              </a:rPr>
              <a:t>Ações de guerrilha com foco em conversão nos bairros menos digitalizados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2177144" y="4756836"/>
            <a:ext cx="4739766" cy="90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pt-BR" sz="1400" dirty="0" smtClean="0">
                <a:solidFill>
                  <a:schemeClr val="tx1"/>
                </a:solidFill>
              </a:rPr>
              <a:t>Coletiva de imprensa, comunicados oficiais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pt-BR" sz="1400" dirty="0" smtClean="0">
                <a:solidFill>
                  <a:schemeClr val="tx1"/>
                </a:solidFill>
              </a:rPr>
              <a:t>A</a:t>
            </a:r>
            <a:r>
              <a:rPr lang="pt-BR" sz="1400" dirty="0" smtClean="0">
                <a:solidFill>
                  <a:schemeClr val="tx1"/>
                </a:solidFill>
              </a:rPr>
              <a:t>tivação </a:t>
            </a:r>
            <a:r>
              <a:rPr lang="pt-BR" sz="1400" dirty="0" smtClean="0">
                <a:solidFill>
                  <a:schemeClr val="tx1"/>
                </a:solidFill>
              </a:rPr>
              <a:t>da imprensa local com divulgação das novas ações, encontros de relacionamento e entrevistas</a:t>
            </a:r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2177144" y="5722434"/>
            <a:ext cx="4739766" cy="79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pt-BR" sz="1400" dirty="0" smtClean="0">
                <a:solidFill>
                  <a:schemeClr val="tx1"/>
                </a:solidFill>
              </a:rPr>
              <a:t>Ações de mobilização social focadas nos </a:t>
            </a:r>
            <a:r>
              <a:rPr lang="pt-BR" sz="1400" dirty="0">
                <a:solidFill>
                  <a:schemeClr val="tx1"/>
                </a:solidFill>
              </a:rPr>
              <a:t>bairros menos digitalizados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7031320" y="2555058"/>
            <a:ext cx="4739766" cy="79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pt-BR" sz="1400" dirty="0" smtClean="0">
                <a:solidFill>
                  <a:schemeClr val="tx1"/>
                </a:solidFill>
              </a:rPr>
              <a:t>A ser definido conforme ações das </a:t>
            </a:r>
            <a:r>
              <a:rPr lang="pt-BR" sz="1400" dirty="0" err="1" smtClean="0">
                <a:solidFill>
                  <a:schemeClr val="tx1"/>
                </a:solidFill>
              </a:rPr>
              <a:t>RDFs</a:t>
            </a:r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7031320" y="3412657"/>
            <a:ext cx="4739766" cy="12785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/>
                </a:solidFill>
              </a:rPr>
              <a:t>Aproveitamento do </a:t>
            </a:r>
            <a:r>
              <a:rPr lang="pt-BR" sz="1400" dirty="0" err="1">
                <a:solidFill>
                  <a:schemeClr val="tx1"/>
                </a:solidFill>
              </a:rPr>
              <a:t>saldão</a:t>
            </a:r>
            <a:r>
              <a:rPr lang="pt-BR" sz="1400" dirty="0">
                <a:solidFill>
                  <a:schemeClr val="tx1"/>
                </a:solidFill>
              </a:rPr>
              <a:t> de início de ano do varejo 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/>
                </a:solidFill>
              </a:rPr>
              <a:t>Blitz no comércio (parceria com rádios, presença do mascote)</a:t>
            </a: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/>
                </a:solidFill>
              </a:rPr>
              <a:t>Ações de guerrilha com foco em conversão nos bairros menos digitalizados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7031320" y="4756836"/>
            <a:ext cx="4739766" cy="90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en-GB" sz="1400" dirty="0" err="1" smtClean="0">
                <a:solidFill>
                  <a:schemeClr val="tx1"/>
                </a:solidFill>
              </a:rPr>
              <a:t>Manutenção</a:t>
            </a:r>
            <a:r>
              <a:rPr lang="en-GB" sz="1400" dirty="0" smtClean="0">
                <a:solidFill>
                  <a:schemeClr val="tx1"/>
                </a:solidFill>
              </a:rPr>
              <a:t> da </a:t>
            </a:r>
            <a:r>
              <a:rPr lang="en-GB" sz="1400" dirty="0" err="1" smtClean="0">
                <a:solidFill>
                  <a:schemeClr val="tx1"/>
                </a:solidFill>
              </a:rPr>
              <a:t>comunicação</a:t>
            </a:r>
            <a:r>
              <a:rPr lang="en-GB" sz="1400" dirty="0" smtClean="0">
                <a:solidFill>
                  <a:schemeClr val="tx1"/>
                </a:solidFill>
              </a:rPr>
              <a:t> com a </a:t>
            </a:r>
            <a:r>
              <a:rPr lang="en-GB" sz="1400" dirty="0" err="1" smtClean="0">
                <a:solidFill>
                  <a:schemeClr val="tx1"/>
                </a:solidFill>
              </a:rPr>
              <a:t>imprensa</a:t>
            </a:r>
            <a:endParaRPr lang="en-GB" sz="1400" dirty="0" smtClean="0">
              <a:solidFill>
                <a:schemeClr val="tx1"/>
              </a:solidFill>
            </a:endParaRPr>
          </a:p>
          <a:p>
            <a:pPr marL="180000" indent="-180000">
              <a:buFont typeface="Arial" panose="020B0604020202020204" pitchFamily="34" charset="0"/>
              <a:buChar char="•"/>
            </a:pPr>
            <a:r>
              <a:rPr lang="en-GB" sz="1400" dirty="0" err="1" smtClean="0">
                <a:solidFill>
                  <a:schemeClr val="tx1"/>
                </a:solidFill>
              </a:rPr>
              <a:t>Comunicado</a:t>
            </a:r>
            <a:r>
              <a:rPr lang="en-GB" sz="1400" dirty="0" smtClean="0">
                <a:solidFill>
                  <a:schemeClr val="tx1"/>
                </a:solidFill>
              </a:rPr>
              <a:t> dos </a:t>
            </a:r>
            <a:r>
              <a:rPr lang="en-GB" sz="1400" dirty="0" err="1" smtClean="0">
                <a:solidFill>
                  <a:schemeClr val="tx1"/>
                </a:solidFill>
              </a:rPr>
              <a:t>próximos</a:t>
            </a:r>
            <a:r>
              <a:rPr lang="en-GB" sz="1400" dirty="0" smtClean="0">
                <a:solidFill>
                  <a:schemeClr val="tx1"/>
                </a:solidFill>
              </a:rPr>
              <a:t> </a:t>
            </a:r>
            <a:r>
              <a:rPr lang="en-GB" sz="1400" dirty="0" err="1" smtClean="0">
                <a:solidFill>
                  <a:schemeClr val="tx1"/>
                </a:solidFill>
              </a:rPr>
              <a:t>passos</a:t>
            </a:r>
            <a:r>
              <a:rPr lang="en-GB" sz="1400" dirty="0" smtClean="0">
                <a:solidFill>
                  <a:schemeClr val="tx1"/>
                </a:solidFill>
              </a:rPr>
              <a:t> de </a:t>
            </a:r>
            <a:r>
              <a:rPr lang="en-GB" sz="1400" dirty="0" err="1" smtClean="0">
                <a:solidFill>
                  <a:schemeClr val="tx1"/>
                </a:solidFill>
              </a:rPr>
              <a:t>desligamento</a:t>
            </a:r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7031320" y="5722434"/>
            <a:ext cx="4739766" cy="79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000" indent="-180000">
              <a:buFont typeface="Arial" panose="020B0604020202020204" pitchFamily="34" charset="0"/>
              <a:buChar char="•"/>
            </a:pPr>
            <a:r>
              <a:rPr lang="pt-BR" sz="1400" dirty="0">
                <a:solidFill>
                  <a:schemeClr val="tx1"/>
                </a:solidFill>
              </a:rPr>
              <a:t>Ações de mobilização social focadas nos bairros menos digitalizados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3605007" y="2119173"/>
            <a:ext cx="1884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Mês 1 </a:t>
            </a:r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(Dezembro)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8090011" y="2104196"/>
            <a:ext cx="2622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Mês 2 </a:t>
            </a:r>
            <a:r>
              <a:rPr lang="pt-BR" dirty="0" smtClean="0">
                <a:solidFill>
                  <a:schemeClr val="accent1">
                    <a:lumMod val="75000"/>
                  </a:schemeClr>
                </a:solidFill>
              </a:rPr>
              <a:t>(Janeiro)</a:t>
            </a:r>
            <a:r>
              <a:rPr lang="pt-BR" b="1" dirty="0" smtClean="0">
                <a:solidFill>
                  <a:schemeClr val="accent1">
                    <a:lumMod val="75000"/>
                  </a:schemeClr>
                </a:solidFill>
              </a:rPr>
              <a:t> em diante</a:t>
            </a:r>
            <a:endParaRPr lang="pt-BR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Título 1"/>
          <p:cNvSpPr>
            <a:spLocks noGrp="1"/>
          </p:cNvSpPr>
          <p:nvPr>
            <p:ph type="title"/>
          </p:nvPr>
        </p:nvSpPr>
        <p:spPr>
          <a:xfrm>
            <a:off x="1024128" y="762000"/>
            <a:ext cx="9720072" cy="10668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Cenário 2: não-desligamento EM 29/11</a:t>
            </a:r>
            <a:br>
              <a:rPr lang="pt-BR" dirty="0" smtClean="0"/>
            </a:br>
            <a:r>
              <a:rPr lang="pt-BR" dirty="0" smtClean="0"/>
              <a:t>Proposta de Ações EAD</a:t>
            </a:r>
            <a:endParaRPr lang="pt-BR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715735" y="2104196"/>
            <a:ext cx="97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Grupo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6403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2"/>
          <p:cNvSpPr>
            <a:spLocks noGrp="1"/>
          </p:cNvSpPr>
          <p:nvPr>
            <p:ph idx="1"/>
          </p:nvPr>
        </p:nvSpPr>
        <p:spPr>
          <a:xfrm>
            <a:off x="674211" y="2090056"/>
            <a:ext cx="11153358" cy="2926992"/>
          </a:xfrm>
          <a:ln>
            <a:solidFill>
              <a:srgbClr val="FF6600"/>
            </a:solidFill>
          </a:ln>
        </p:spPr>
        <p:txBody>
          <a:bodyPr lIns="180000" rIns="180000">
            <a:noAutofit/>
          </a:bodyPr>
          <a:lstStyle/>
          <a:p>
            <a:pPr marL="0" indent="0">
              <a:buNone/>
            </a:pPr>
            <a:r>
              <a:rPr lang="en-GB" sz="2000" b="1" dirty="0" err="1" smtClean="0">
                <a:solidFill>
                  <a:schemeClr val="accent4">
                    <a:lumMod val="75000"/>
                  </a:schemeClr>
                </a:solidFill>
              </a:rPr>
              <a:t>Adoção</a:t>
            </a:r>
            <a:r>
              <a:rPr lang="en-GB" sz="2000" b="1" dirty="0" smtClean="0">
                <a:solidFill>
                  <a:schemeClr val="accent4">
                    <a:lumMod val="75000"/>
                  </a:schemeClr>
                </a:solidFill>
              </a:rPr>
              <a:t> da </a:t>
            </a:r>
            <a:r>
              <a:rPr lang="en-GB" sz="2000" b="1" dirty="0" err="1" smtClean="0">
                <a:solidFill>
                  <a:schemeClr val="accent4">
                    <a:lumMod val="75000"/>
                  </a:schemeClr>
                </a:solidFill>
              </a:rPr>
              <a:t>proposta</a:t>
            </a:r>
            <a:r>
              <a:rPr lang="en-GB" sz="20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2400" b="1" dirty="0" err="1" smtClean="0">
                <a:solidFill>
                  <a:schemeClr val="accent4">
                    <a:lumMod val="75000"/>
                  </a:schemeClr>
                </a:solidFill>
              </a:rPr>
              <a:t>Anatel</a:t>
            </a:r>
            <a:r>
              <a:rPr lang="en-GB" sz="2400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GB" sz="2000" b="1" dirty="0" smtClean="0">
                <a:solidFill>
                  <a:schemeClr val="accent4">
                    <a:lumMod val="75000"/>
                  </a:schemeClr>
                </a:solidFill>
              </a:rPr>
              <a:t>com </a:t>
            </a:r>
            <a:r>
              <a:rPr lang="en-GB" sz="2000" b="1" dirty="0" err="1" smtClean="0">
                <a:solidFill>
                  <a:schemeClr val="accent4">
                    <a:lumMod val="75000"/>
                  </a:schemeClr>
                </a:solidFill>
              </a:rPr>
              <a:t>ajustes</a:t>
            </a:r>
            <a:r>
              <a:rPr lang="en-GB" sz="2000" b="1" dirty="0" smtClean="0">
                <a:solidFill>
                  <a:schemeClr val="accent4">
                    <a:lumMod val="75000"/>
                  </a:schemeClr>
                </a:solidFill>
              </a:rPr>
              <a:t> adicionais</a:t>
            </a:r>
            <a:r>
              <a:rPr lang="en-GB" sz="2000" b="1" baseline="30000" dirty="0">
                <a:solidFill>
                  <a:schemeClr val="accent4">
                    <a:lumMod val="75000"/>
                  </a:schemeClr>
                </a:solidFill>
              </a:rPr>
              <a:t>1</a:t>
            </a:r>
            <a:endParaRPr lang="pt-BR" sz="2000" baseline="30000" dirty="0" smtClean="0"/>
          </a:p>
          <a:p>
            <a:pPr marL="457200" indent="-457200">
              <a:buFont typeface="+mj-lt"/>
              <a:buAutoNum type="arabicPeriod"/>
            </a:pPr>
            <a:r>
              <a:rPr lang="pt-BR" sz="2000" dirty="0" smtClean="0"/>
              <a:t>Manter o </a:t>
            </a:r>
            <a:r>
              <a:rPr lang="pt-BR" sz="2000" b="1" dirty="0" smtClean="0"/>
              <a:t>“A” fixo</a:t>
            </a:r>
            <a:r>
              <a:rPr lang="pt-BR" sz="2000" dirty="0" smtClean="0"/>
              <a:t>, conforme Portaria </a:t>
            </a:r>
            <a:r>
              <a:rPr lang="pt-BR" sz="2000" dirty="0" smtClean="0">
                <a:solidFill>
                  <a:srgbClr val="FF6600"/>
                </a:solidFill>
              </a:rPr>
              <a:t>(com uso de cor mais chamativa)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 smtClean="0"/>
              <a:t>Manter </a:t>
            </a:r>
            <a:r>
              <a:rPr lang="pt-BR" sz="2000" b="1" dirty="0" smtClean="0"/>
              <a:t>tarja informativa fixa </a:t>
            </a:r>
            <a:r>
              <a:rPr lang="pt-BR" sz="2000" dirty="0" smtClean="0"/>
              <a:t>ao pé da tela </a:t>
            </a:r>
            <a:r>
              <a:rPr lang="pt-BR" sz="2000" dirty="0">
                <a:solidFill>
                  <a:srgbClr val="FF6600"/>
                </a:solidFill>
              </a:rPr>
              <a:t>(com uso de cor mais chamativa)</a:t>
            </a:r>
            <a:r>
              <a:rPr lang="pt-BR" sz="2000" dirty="0" smtClean="0"/>
              <a:t>, conforme Portaria, informando adicionalmente que a </a:t>
            </a:r>
            <a:r>
              <a:rPr lang="pt-BR" sz="2000" b="1" dirty="0" smtClean="0"/>
              <a:t>transmissão analógica na localidade de Rio Verde poderá encerrar a qualquer momento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000" dirty="0" smtClean="0"/>
              <a:t>Inserir de </a:t>
            </a:r>
            <a:r>
              <a:rPr lang="pt-BR" sz="2000" b="1" dirty="0" smtClean="0"/>
              <a:t>cartela informativa</a:t>
            </a:r>
            <a:r>
              <a:rPr lang="pt-BR" sz="2000" dirty="0" smtClean="0"/>
              <a:t>: ocupação mínima de </a:t>
            </a:r>
            <a:r>
              <a:rPr lang="pt-BR" sz="2000" b="1" dirty="0" smtClean="0"/>
              <a:t>60% da tela</a:t>
            </a:r>
            <a:r>
              <a:rPr lang="pt-BR" sz="2000" dirty="0" smtClean="0"/>
              <a:t>, tempo mínimo de </a:t>
            </a:r>
            <a:r>
              <a:rPr lang="pt-BR" sz="2000" b="1" dirty="0" smtClean="0"/>
              <a:t>3 minutos por inserção </a:t>
            </a:r>
            <a:r>
              <a:rPr lang="pt-BR" sz="2000" dirty="0" smtClean="0"/>
              <a:t>e frequência mínima de </a:t>
            </a:r>
            <a:r>
              <a:rPr lang="pt-BR" sz="2000" b="1" dirty="0" smtClean="0"/>
              <a:t>5 inserções por hora</a:t>
            </a:r>
            <a:r>
              <a:rPr lang="pt-BR" sz="2000" dirty="0" smtClean="0"/>
              <a:t> no período das 7h às 23h </a:t>
            </a:r>
            <a:r>
              <a:rPr lang="pt-BR" sz="2000" dirty="0" smtClean="0">
                <a:solidFill>
                  <a:srgbClr val="FF6600"/>
                </a:solidFill>
              </a:rPr>
              <a:t>(no caso de retransmissoras que não puderem executar as inserções, propõe-se o uso de </a:t>
            </a:r>
            <a:r>
              <a:rPr lang="pt-BR" sz="2000" i="1" dirty="0" smtClean="0">
                <a:solidFill>
                  <a:srgbClr val="FF6600"/>
                </a:solidFill>
              </a:rPr>
              <a:t>blackout</a:t>
            </a:r>
            <a:r>
              <a:rPr lang="pt-BR" sz="2000" dirty="0" smtClean="0">
                <a:solidFill>
                  <a:srgbClr val="FF6600"/>
                </a:solidFill>
              </a:rPr>
              <a:t> de transmissão)</a:t>
            </a:r>
          </a:p>
        </p:txBody>
      </p:sp>
      <p:sp>
        <p:nvSpPr>
          <p:cNvPr id="12" name="Espaço Reservado para Conteúdo 2"/>
          <p:cNvSpPr txBox="1">
            <a:spLocks/>
          </p:cNvSpPr>
          <p:nvPr/>
        </p:nvSpPr>
        <p:spPr>
          <a:xfrm>
            <a:off x="674211" y="5143224"/>
            <a:ext cx="11153358" cy="1115336"/>
          </a:xfrm>
          <a:prstGeom prst="rect">
            <a:avLst/>
          </a:prstGeom>
          <a:ln>
            <a:solidFill>
              <a:srgbClr val="FF6600"/>
            </a:solidFill>
          </a:ln>
        </p:spPr>
        <p:txBody>
          <a:bodyPr vert="horz" lIns="180000" tIns="45720" rIns="18000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17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0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2000" b="1" dirty="0" smtClean="0">
                <a:solidFill>
                  <a:schemeClr val="accent4">
                    <a:lumMod val="75000"/>
                  </a:schemeClr>
                </a:solidFill>
              </a:rPr>
              <a:t>Ações incrementais</a:t>
            </a:r>
            <a:endParaRPr lang="pt-BR" sz="2000" dirty="0" smtClean="0"/>
          </a:p>
          <a:p>
            <a:pPr marL="457200" indent="-457200">
              <a:buFont typeface="+mj-lt"/>
              <a:buAutoNum type="arabicPeriod" startAt="4"/>
            </a:pPr>
            <a:r>
              <a:rPr lang="pt-BR" sz="2000" dirty="0" smtClean="0"/>
              <a:t>Aumentar de frequência de </a:t>
            </a:r>
            <a:r>
              <a:rPr lang="pt-BR" sz="2000" b="1" dirty="0" smtClean="0"/>
              <a:t>inserções </a:t>
            </a:r>
            <a:r>
              <a:rPr lang="pt-BR" sz="2000" b="1" dirty="0" err="1" smtClean="0"/>
              <a:t>pré</a:t>
            </a:r>
            <a:r>
              <a:rPr lang="pt-BR" sz="2000" b="1" dirty="0" smtClean="0"/>
              <a:t>-break </a:t>
            </a:r>
            <a:r>
              <a:rPr lang="pt-BR" sz="2000" dirty="0" smtClean="0"/>
              <a:t>propostas pelas </a:t>
            </a:r>
            <a:r>
              <a:rPr lang="pt-BR" sz="2000" dirty="0" err="1" smtClean="0"/>
              <a:t>RDFs</a:t>
            </a:r>
            <a:r>
              <a:rPr lang="pt-BR" sz="2000" dirty="0"/>
              <a:t> </a:t>
            </a:r>
            <a:r>
              <a:rPr lang="pt-BR" sz="2000" dirty="0" smtClean="0"/>
              <a:t> para </a:t>
            </a:r>
            <a:r>
              <a:rPr lang="pt-BR" sz="2000" b="1" dirty="0" smtClean="0"/>
              <a:t>12 inserções </a:t>
            </a:r>
            <a:r>
              <a:rPr lang="pt-BR" sz="2000" b="1" dirty="0" smtClean="0"/>
              <a:t>diárias</a:t>
            </a:r>
            <a:endParaRPr lang="pt-BR" sz="2000" b="1" dirty="0" smtClean="0"/>
          </a:p>
        </p:txBody>
      </p:sp>
      <p:sp>
        <p:nvSpPr>
          <p:cNvPr id="14" name="Título 1"/>
          <p:cNvSpPr>
            <a:spLocks noGrp="1"/>
          </p:cNvSpPr>
          <p:nvPr>
            <p:ph type="title"/>
          </p:nvPr>
        </p:nvSpPr>
        <p:spPr>
          <a:xfrm>
            <a:off x="1024128" y="762000"/>
            <a:ext cx="9720072" cy="10668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Cenário 2: não-desligamento EM 29/11</a:t>
            </a:r>
            <a:br>
              <a:rPr lang="pt-BR" dirty="0" smtClean="0"/>
            </a:br>
            <a:r>
              <a:rPr lang="pt-BR" dirty="0" smtClean="0"/>
              <a:t>Proposta de Ações RDF </a:t>
            </a:r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0" y="6550223"/>
            <a:ext cx="6076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Nota: 1</a:t>
            </a:r>
            <a:r>
              <a:rPr lang="en-GB" sz="1400" dirty="0" smtClean="0"/>
              <a:t>) </a:t>
            </a:r>
            <a:r>
              <a:rPr lang="en-GB" sz="1400" dirty="0" err="1" smtClean="0"/>
              <a:t>Texto</a:t>
            </a:r>
            <a:r>
              <a:rPr lang="en-GB" sz="1400" dirty="0" smtClean="0"/>
              <a:t> original </a:t>
            </a:r>
            <a:r>
              <a:rPr lang="en-GB" sz="1400" dirty="0" err="1" smtClean="0"/>
              <a:t>Anatel</a:t>
            </a:r>
            <a:r>
              <a:rPr lang="en-GB" sz="1400" dirty="0" smtClean="0"/>
              <a:t>, com </a:t>
            </a:r>
            <a:r>
              <a:rPr lang="en-GB" sz="1400" dirty="0" err="1" smtClean="0"/>
              <a:t>ajustes</a:t>
            </a:r>
            <a:r>
              <a:rPr lang="en-GB" sz="1400" dirty="0" smtClean="0"/>
              <a:t> </a:t>
            </a:r>
            <a:r>
              <a:rPr lang="en-GB" sz="1400" dirty="0" smtClean="0"/>
              <a:t>EAD </a:t>
            </a:r>
            <a:r>
              <a:rPr lang="en-GB" sz="1400" dirty="0" err="1" smtClean="0"/>
              <a:t>destacados</a:t>
            </a:r>
            <a:r>
              <a:rPr lang="en-GB" sz="1400" dirty="0" smtClean="0"/>
              <a:t> </a:t>
            </a:r>
            <a:r>
              <a:rPr lang="en-GB" sz="1400" dirty="0" err="1" smtClean="0"/>
              <a:t>em</a:t>
            </a:r>
            <a:r>
              <a:rPr lang="en-GB" sz="1400" dirty="0" smtClean="0"/>
              <a:t> </a:t>
            </a:r>
            <a:r>
              <a:rPr lang="en-GB" sz="1400" dirty="0" err="1" smtClean="0"/>
              <a:t>laranja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385373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238250" y="3143250"/>
            <a:ext cx="9720263" cy="1066800"/>
          </a:xfrm>
        </p:spPr>
        <p:txBody>
          <a:bodyPr/>
          <a:lstStyle/>
          <a:p>
            <a:pPr algn="ctr"/>
            <a:r>
              <a:rPr lang="pt-BR" dirty="0" err="1" smtClean="0"/>
              <a:t>obrigadA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09609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3269&quot;/&gt;&lt;CPresentation id=&quot;1&quot;&gt;&lt;m_precDefaultNumber/&gt;&lt;m_precDefaultPercent/&gt;&lt;m_precDefaultDate/&gt;&lt;m_precDefaultYear/&gt;&lt;m_precDefaultQuarter&gt;&lt;m_bNumberIsYear val=&quot;0&quot;/&gt;&lt;m_strFormatTime&gt;Q%5&lt;/m_strFormatTime&gt;&lt;/m_precDefaultQuarter&gt;&lt;m_precDefaultMonth/&gt;&lt;m_precDefaultWeek&gt;&lt;m_bNumberIsYear val=&quot;0&quot;/&gt;&lt;m_strFormatTime&gt;%d.&lt;/m_strFormatTime&gt;&lt;/m_precDefaultWeek&gt;&lt;m_precDefaultDay&gt;&lt;m_bNumberIsYear val=&quot;0&quot;/&gt;&lt;m_strFormatTime&gt;%#d&lt;/m_strFormatTime&gt;&lt;/m_precDefaultDay&gt;&lt;m_mruColor&gt;&lt;m_vecMRU length=&quot;0&quot;/&gt;&lt;/m_mruColor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IT64oUGc0WFOv3c3mvaA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cyCdIfFLUahyvFY41VJnA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JVjDFtVNECP2ISKEyjW8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2TssQs2kWIz_0O_Ak4y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8bNrW5Prkar26sgwmZFx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6wxFMU2J0i9yF6WomovZ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ANGtFMAIkyhXUEbKIwpM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MFQNjPi8k.vqnQuYdLwj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P1Q34qH2U2TpIQFG6VAV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mNTuIFqYEOV2Y.gv84M8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ZFCPvFmWk.RMsw8pDwpL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H03ChkFNEq1PhRxW8LS7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79BUgkT.0mEDEjH0H6JB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CQ8WGjbvEWNHSaAWOdoB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pLXwW.DAUmLU0H72AmUY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G6VFU0PskaIqgRZA4Gdm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xdbI5_aFEOmHmmMtIeDX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sffKDmKPUeg_HkLHkc3jA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34SJ7MZJE6gTnMcBB.UqQ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Laranja Vermelho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2598</TotalTime>
  <Words>895</Words>
  <Application>Microsoft Office PowerPoint</Application>
  <PresentationFormat>Widescreen</PresentationFormat>
  <Paragraphs>105</Paragraphs>
  <Slides>10</Slides>
  <Notes>1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2</vt:i4>
      </vt:variant>
      <vt:variant>
        <vt:lpstr>Títulos de slides</vt:lpstr>
      </vt:variant>
      <vt:variant>
        <vt:i4>10</vt:i4>
      </vt:variant>
    </vt:vector>
  </HeadingPairs>
  <TitlesOfParts>
    <vt:vector size="19" baseType="lpstr">
      <vt:lpstr>MS PGothic</vt:lpstr>
      <vt:lpstr>Arial</vt:lpstr>
      <vt:lpstr>Calibri</vt:lpstr>
      <vt:lpstr>Tw Cen MT</vt:lpstr>
      <vt:lpstr>Tw Cen MT Condensed</vt:lpstr>
      <vt:lpstr>Wingdings 3</vt:lpstr>
      <vt:lpstr>Integral</vt:lpstr>
      <vt:lpstr>Slide do think-cell</vt:lpstr>
      <vt:lpstr>Gráfico</vt:lpstr>
      <vt:lpstr>GIRED</vt:lpstr>
      <vt:lpstr>Houve grande esforço dos envolvidos (EAD, RDFs e governo) no processo de digitalização de Rio Verde</vt:lpstr>
      <vt:lpstr>Há desafios no atingimento da Meta Da Pesquisa de Aferição de 93% Na data do desligamento</vt:lpstr>
      <vt:lpstr>primeiras providências</vt:lpstr>
      <vt:lpstr>Cenário 1: desligamento em 29/11 Ações D+1</vt:lpstr>
      <vt:lpstr>CeNário 2: Não-Desligamento em 29/11</vt:lpstr>
      <vt:lpstr>Cenário 2: não-desligamento EM 29/11 AçõeS D+1</vt:lpstr>
      <vt:lpstr>Cenário 2: não-desligamento EM 29/11 Proposta de Ações EAD</vt:lpstr>
      <vt:lpstr>Cenário 2: não-desligamento EM 29/11 Proposta de Ações RDF </vt:lpstr>
      <vt:lpstr>obrigadA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Revisão contrato Mckinsey</dc:title>
  <dc:creator>Patrícia Abreu</dc:creator>
  <cp:lastModifiedBy>Patricia Abreu</cp:lastModifiedBy>
  <cp:revision>250</cp:revision>
  <cp:lastPrinted>2015-11-04T13:23:29Z</cp:lastPrinted>
  <dcterms:created xsi:type="dcterms:W3CDTF">2015-07-12T21:14:11Z</dcterms:created>
  <dcterms:modified xsi:type="dcterms:W3CDTF">2015-11-12T10:42:50Z</dcterms:modified>
</cp:coreProperties>
</file>